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5" r:id="rId3"/>
    <p:sldId id="256" r:id="rId4"/>
    <p:sldId id="257" r:id="rId5"/>
    <p:sldId id="277" r:id="rId6"/>
    <p:sldId id="267" r:id="rId7"/>
    <p:sldId id="259" r:id="rId9"/>
    <p:sldId id="258" r:id="rId10"/>
    <p:sldId id="262" r:id="rId11"/>
    <p:sldId id="261" r:id="rId12"/>
    <p:sldId id="265" r:id="rId13"/>
    <p:sldId id="266" r:id="rId14"/>
    <p:sldId id="276" r:id="rId15"/>
    <p:sldId id="272" r:id="rId16"/>
    <p:sldId id="278" r:id="rId17"/>
    <p:sldId id="269" r:id="rId18"/>
    <p:sldId id="270" r:id="rId19"/>
    <p:sldId id="274" r:id="rId20"/>
    <p:sldId id="271" r:id="rId21"/>
    <p:sldId id="273" r:id="rId22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4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49C5BB7-62FC-41F9-81F0-A30194AC9DB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25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27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37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458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6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765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86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97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07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文本框 3"/>
          <p:cNvSpPr txBox="1"/>
          <p:nvPr/>
        </p:nvSpPr>
        <p:spPr>
          <a:xfrm>
            <a:off x="914400" y="544513"/>
            <a:ext cx="10058400" cy="62471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200000"/>
              </a:lnSpc>
              <a:buNone/>
            </a:pPr>
            <a:r>
              <a:rPr lang="zh-CN" altLang="en-US" sz="32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本页为说明页</a:t>
            </a:r>
            <a:endParaRPr lang="en-US" altLang="zh-CN" sz="32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模板所含文本内容项不得随意删除，若不涉及，请标注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NA/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无，有疑问请及时联系伦理办公室</a:t>
            </a:r>
            <a:endParaRPr lang="en-US" altLang="zh-CN" sz="2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PPT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做完后请与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确认内容是否合适，无误后于会前两天发送至伦理邮箱（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HZEYE_ec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@163.com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如有其它内容可自行加页，时间控制在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5-8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分钟。汇报人要求为项目主要研究者或排在第二位的研究者，汇报人一定要对内容熟悉。</a:t>
            </a:r>
            <a:endParaRPr lang="en-US" altLang="zh-CN" sz="2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2400" u="sng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完成后删除此页</a:t>
            </a:r>
            <a:endParaRPr lang="zh-CN" altLang="en-US" sz="2400" u="sng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研究内容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12788" y="1770063"/>
            <a:ext cx="1768475" cy="1754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研究目的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研究方法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127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研究设计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788" y="1503363"/>
            <a:ext cx="8707438" cy="535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试验人群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入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排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标准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研究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分组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是否使用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安慰剂：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  必须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使用安慰剂原因：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  安慰剂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组的必要保护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措施</a:t>
            </a:r>
            <a:r>
              <a:rPr kumimoji="0" lang="zh-CN" altLang="en-US" sz="2000" b="1" kern="1200" cap="none" spc="0" normalizeH="0" baseline="0" noProof="0" dirty="0">
                <a:latin typeface="+mn-ea"/>
                <a:ea typeface="+mn-ea"/>
                <a:cs typeface="+mn-cs"/>
              </a:rPr>
              <a:t>：</a:t>
            </a:r>
            <a:endParaRPr kumimoji="0" lang="en-US" altLang="zh-CN" sz="2000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7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研究设计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712788" y="2125663"/>
            <a:ext cx="7092950" cy="4524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样本量计算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依据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统计分析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方法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数据管理方法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监察和稽查计划（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DSMP/DSMB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评价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指标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3318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45148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研究进展计划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4514850" cy="33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研究成果及表现形式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712788" y="2330450"/>
            <a:ext cx="7092950" cy="1754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预期研究成果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成果表现形式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536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受试者招募方式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788" y="2046288"/>
            <a:ext cx="7458075" cy="286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拟采取的招募方式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招募所需材料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招募场所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获取受试者知情同意过程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1500" y="1717675"/>
            <a:ext cx="11620500" cy="3970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知情同意由谁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做（是否经过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培训）：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知情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同意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地点：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知情同意方法：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是否涉及以下内容：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特殊签订要求：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如，仅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受试者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本人签署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特定情况下可由法定代理人或家属代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签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重新获取知情同意的规定及要求：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受试者撤回知情同意（后）的规定：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知情同意内容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7963" y="1193800"/>
            <a:ext cx="60960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风险与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不适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预期获益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医疗保护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备选治疗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赔偿、补偿、研究费用、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保险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保密性医疗保护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自愿性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样本适用范围及时限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发生损害后的治疗措施及费用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中途退出等受试者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权利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7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弱势群体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4050" y="1887538"/>
            <a:ext cx="7458075" cy="286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是否涉及弱势群体：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涉及种类：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必须纳入原因：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保护措施：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知情同意的签署要求等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标题 1"/>
          <p:cNvSpPr txBox="1"/>
          <p:nvPr/>
        </p:nvSpPr>
        <p:spPr bwMode="auto">
          <a:xfrm>
            <a:off x="1525588" y="29210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</a:t>
            </a:r>
            <a:r>
              <a:rPr kumimoji="0" lang="zh-CN" altLang="en-US" sz="3200" b="1" kern="0" cap="none" spc="0" normalizeH="0" baseline="0" noProof="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专家们提出</a:t>
            </a: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宝贵意见，谢谢</a:t>
            </a:r>
            <a:r>
              <a:rPr kumimoji="0" lang="zh-CN" altLang="en-US" sz="3200" b="1" kern="0" cap="none" spc="0" normalizeH="0" baseline="0" noProof="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！</a:t>
            </a:r>
            <a:endParaRPr kumimoji="0" lang="en-US" altLang="zh-CN" sz="3200" b="1" kern="0" cap="none" spc="0" normalizeH="0" baseline="0" noProof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8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712788" y="473075"/>
            <a:ext cx="1095692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温州医科大学附属眼视光医院杭州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院区伦理</a:t>
            </a: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委员会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048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56113" y="1751013"/>
            <a:ext cx="3281363" cy="615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研究项目汇报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7063" y="2474913"/>
            <a:ext cx="10853738" cy="13176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试验名称：</a:t>
            </a: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2788" y="473075"/>
            <a:ext cx="1095692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温州医科大学附属眼视光医院杭州</a:t>
            </a:r>
            <a:r>
              <a:rPr kumimoji="0" lang="zh-CN" altLang="en-US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院区伦理委员会</a:t>
            </a:r>
            <a:endParaRPr kumimoji="0" lang="zh-CN" altLang="en-US" sz="3200" b="0" i="0" u="none" strike="noStrike" kern="1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9925" y="3900488"/>
            <a:ext cx="10768013" cy="1754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申办单位：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承担科室：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主要研究者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079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9925" y="112713"/>
            <a:ext cx="1150938" cy="887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66863" y="549275"/>
            <a:ext cx="2163763" cy="33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研究概况</a:t>
            </a:r>
            <a:endParaRPr kumimoji="0" lang="zh-CN" altLang="zh-CN" sz="12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2788" y="1582738"/>
            <a:ext cx="10594975" cy="286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项目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类型：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填写药物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分期</a:t>
            </a:r>
            <a:r>
              <a:rPr kumimoji="0" lang="en-US" altLang="zh-CN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器械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类别</a:t>
            </a:r>
            <a:endParaRPr kumimoji="0" lang="en-US" altLang="zh-CN" sz="2400" b="1" kern="1200" cap="none" spc="0" normalizeH="0" baseline="0" noProof="0" dirty="0" smtClean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药物</a:t>
            </a:r>
            <a:r>
              <a:rPr kumimoji="0" lang="en-US" altLang="zh-CN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器械</a:t>
            </a:r>
            <a:r>
              <a:rPr kumimoji="0" lang="en-US" altLang="zh-CN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技术名称：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申办方：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CRO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公司：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项目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性质（多中心</a:t>
            </a: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单中心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）：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sp>
        <p:nvSpPr>
          <p:cNvPr id="4101" name="文本框 4"/>
          <p:cNvSpPr txBox="1"/>
          <p:nvPr/>
        </p:nvSpPr>
        <p:spPr>
          <a:xfrm>
            <a:off x="3730625" y="447675"/>
            <a:ext cx="2508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None/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GCP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项目适用本页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（不适用的请删除本页）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02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66863" y="549275"/>
            <a:ext cx="2163763" cy="33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研究概况</a:t>
            </a:r>
            <a:endParaRPr kumimoji="0" lang="zh-CN" altLang="zh-CN" sz="12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2788" y="1582738"/>
            <a:ext cx="10594975" cy="3970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项目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类型：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科研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课题</a:t>
            </a:r>
            <a:r>
              <a:rPr kumimoji="0" lang="en-US" altLang="zh-CN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研究者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发起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新技术</a:t>
            </a:r>
            <a:endParaRPr kumimoji="0" lang="en-US" altLang="zh-CN" sz="2400" b="1" kern="1200" cap="none" spc="0" normalizeH="0" baseline="0" noProof="0" dirty="0" smtClean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技术名称：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申办方：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CRO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公司：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课题来源：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赞助方：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项目性质（多中心</a:t>
            </a: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单中心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）：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pic>
        <p:nvPicPr>
          <p:cNvPr id="8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文本框 8"/>
          <p:cNvSpPr txBox="1"/>
          <p:nvPr/>
        </p:nvSpPr>
        <p:spPr>
          <a:xfrm>
            <a:off x="4313238" y="442913"/>
            <a:ext cx="27638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科研项目适用本页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（不适用的请删除本页）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3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试验用药物</a:t>
            </a:r>
            <a:r>
              <a:rPr kumimoji="0" lang="en-US" altLang="zh-CN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器械信息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788" y="1187450"/>
            <a:ext cx="7458075" cy="6186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试验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药物</a:t>
            </a:r>
            <a:r>
              <a:rPr kumimoji="0" lang="en-US" altLang="zh-CN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器械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药物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器械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名称：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有效成分：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生产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单位：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生产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批号：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规格：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方案规定的使用剂量：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对照药物</a:t>
            </a:r>
            <a:r>
              <a:rPr kumimoji="0" lang="en-US" altLang="zh-CN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器械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是否上市：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批准上市的适应症：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400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研究团队名单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788" y="1933575"/>
          <a:ext cx="10768013" cy="18605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5704"/>
                <a:gridCol w="1896824"/>
                <a:gridCol w="1988458"/>
                <a:gridCol w="2597405"/>
                <a:gridCol w="346956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序号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研究者姓名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专业背景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是否获得</a:t>
                      </a:r>
                      <a:r>
                        <a:rPr lang="en-US" altLang="zh-CN" sz="2000" dirty="0" smtClean="0"/>
                        <a:t>GCP</a:t>
                      </a:r>
                      <a:r>
                        <a:rPr lang="zh-CN" altLang="en-US" sz="2000" dirty="0" smtClean="0"/>
                        <a:t>证书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负责事项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1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研究中心名单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788" y="1603375"/>
          <a:ext cx="10768013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9557"/>
                <a:gridCol w="4354286"/>
                <a:gridCol w="3012124"/>
                <a:gridCol w="269198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序号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研究中心名称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主要研究者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参与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组长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9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研究背景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12788" y="1701800"/>
            <a:ext cx="2387600" cy="4524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动物实验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文献基础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临床前研究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前期研究结果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922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研究意义及必要性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977</Words>
  <Application>WPS 演示</Application>
  <PresentationFormat>自定义</PresentationFormat>
  <Paragraphs>171</Paragraphs>
  <Slides>19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微软雅黑</vt:lpstr>
      <vt:lpstr>华文行楷</vt:lpstr>
      <vt:lpstr>Times New Roman</vt:lpstr>
      <vt:lpstr>楷体</vt:lpstr>
      <vt:lpstr>Arial Unicode MS</vt:lpstr>
      <vt:lpstr>Calibri Light</vt:lpstr>
      <vt:lpstr>Office 主题</vt:lpstr>
      <vt:lpstr>PowerPoint 演示文稿</vt:lpstr>
      <vt:lpstr>研究项目汇报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研究简介</dc:title>
  <dc:creator>User</dc:creator>
  <cp:lastModifiedBy>红霞</cp:lastModifiedBy>
  <cp:revision>32</cp:revision>
  <dcterms:created xsi:type="dcterms:W3CDTF">2018-04-09T08:39:00Z</dcterms:created>
  <dcterms:modified xsi:type="dcterms:W3CDTF">2022-02-22T06:37:01Z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801A89FF576C409098AC429D89D0E175</vt:lpwstr>
  </property>
  <property fmtid="{D5CDD505-2E9C-101B-9397-08002B2CF9AE}" pid="3" name="KSOProductBuildVer">
    <vt:lpwstr>2052-11.1.0.11365</vt:lpwstr>
  </property>
</Properties>
</file>