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75" r:id="rId3"/>
    <p:sldId id="256" r:id="rId4"/>
    <p:sldId id="257" r:id="rId5"/>
    <p:sldId id="277" r:id="rId6"/>
    <p:sldId id="267" r:id="rId7"/>
    <p:sldId id="259" r:id="rId9"/>
    <p:sldId id="258" r:id="rId10"/>
    <p:sldId id="262" r:id="rId11"/>
    <p:sldId id="261" r:id="rId12"/>
    <p:sldId id="265" r:id="rId13"/>
    <p:sldId id="266" r:id="rId14"/>
    <p:sldId id="276" r:id="rId15"/>
    <p:sldId id="272" r:id="rId16"/>
    <p:sldId id="278" r:id="rId17"/>
    <p:sldId id="269" r:id="rId18"/>
    <p:sldId id="270" r:id="rId19"/>
    <p:sldId id="274" r:id="rId20"/>
    <p:sldId id="271" r:id="rId21"/>
    <p:sldId id="273" r:id="rId22"/>
  </p:sldIdLst>
  <p:sldSz cx="12192000" cy="6858000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3D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 showGuides="1">
      <p:cViewPr>
        <p:scale>
          <a:sx n="100" d="100"/>
          <a:sy n="100" d="100"/>
        </p:scale>
        <p:origin x="-144" y="-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5" Type="http://schemas.openxmlformats.org/officeDocument/2006/relationships/tableStyles" Target="tableStyles.xml"/><Relationship Id="rId24" Type="http://schemas.openxmlformats.org/officeDocument/2006/relationships/viewProps" Target="viewProps.xml"/><Relationship Id="rId23" Type="http://schemas.openxmlformats.org/officeDocument/2006/relationships/presProps" Target="presProps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49C5BB7-62FC-41F9-81F0-A30194AC9DBA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单击此处编辑母版文本样式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第二级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第三级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371600" marR="0" lvl="3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第四级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0" marR="0" lvl="4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第五级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p>
            <a:pPr lvl="0" algn="r">
              <a:buNone/>
            </a:pPr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30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22531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22532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>
              <a:buNone/>
            </a:pPr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1746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1747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31748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>
              <a:buNone/>
            </a:pPr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2770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2771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32772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>
              <a:buNone/>
            </a:pPr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3794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3795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33796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>
              <a:buNone/>
            </a:pPr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54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23555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23556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>
              <a:buNone/>
            </a:pPr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57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24579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24580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>
              <a:buNone/>
            </a:pPr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602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25603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25604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>
              <a:buNone/>
            </a:pPr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626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26627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26628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>
              <a:buNone/>
            </a:pPr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7650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27651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27652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>
              <a:buNone/>
            </a:pPr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8674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28675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28676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>
              <a:buNone/>
            </a:pPr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969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29699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29700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>
              <a:buNone/>
            </a:pPr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22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0723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30724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>
              <a:buNone/>
            </a:pPr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E1B99E0-B8D3-4EC2-BD24-9F1116FECC5F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E1B99E0-B8D3-4EC2-BD24-9F1116FECC5F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E1B99E0-B8D3-4EC2-BD24-9F1116FECC5F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E1B99E0-B8D3-4EC2-BD24-9F1116FECC5F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E1B99E0-B8D3-4EC2-BD24-9F1116FECC5F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E1B99E0-B8D3-4EC2-BD24-9F1116FECC5F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E1B99E0-B8D3-4EC2-BD24-9F1116FECC5F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E1B99E0-B8D3-4EC2-BD24-9F1116FECC5F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E1B99E0-B8D3-4EC2-BD24-9F1116FECC5F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E1B99E0-B8D3-4EC2-BD24-9F1116FECC5F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E1B99E0-B8D3-4EC2-BD24-9F1116FECC5F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/>
            </a:gs>
            <a:gs pos="100000">
              <a:schemeClr val="bg2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E1B99E0-B8D3-4EC2-BD24-9F1116FECC5F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7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8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9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0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1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2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文本框 3"/>
          <p:cNvSpPr txBox="1"/>
          <p:nvPr/>
        </p:nvSpPr>
        <p:spPr>
          <a:xfrm>
            <a:off x="914400" y="544513"/>
            <a:ext cx="10058400" cy="624713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lnSpc>
                <a:spcPct val="200000"/>
              </a:lnSpc>
              <a:buNone/>
            </a:pPr>
            <a:r>
              <a:rPr lang="zh-CN" altLang="en-US" sz="32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本页为说明页</a:t>
            </a:r>
            <a:endParaRPr lang="en-US" altLang="zh-CN" sz="3200" dirty="0">
              <a:solidFill>
                <a:srgbClr val="FFFF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200000"/>
              </a:lnSpc>
              <a:buNone/>
            </a:pPr>
            <a:r>
              <a:rPr lang="en-US" altLang="zh-CN" sz="24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 </a:t>
            </a:r>
            <a:r>
              <a:rPr lang="zh-CN" altLang="en-US" sz="24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此</a:t>
            </a:r>
            <a:r>
              <a:rPr lang="en-US" altLang="zh-CN" sz="24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4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模板所含文本内容项不得随意删除，若不涉及，请标注</a:t>
            </a:r>
            <a:r>
              <a:rPr lang="en-US" altLang="zh-CN" sz="24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NA/</a:t>
            </a:r>
            <a:r>
              <a:rPr lang="zh-CN" altLang="en-US" sz="24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无，有疑问请及时联系伦理办公室</a:t>
            </a:r>
            <a:endParaRPr lang="en-US" altLang="zh-CN" sz="2400" dirty="0">
              <a:solidFill>
                <a:srgbClr val="FFFF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200000"/>
              </a:lnSpc>
              <a:buNone/>
            </a:pPr>
            <a:r>
              <a:rPr lang="en-US" altLang="zh-CN" sz="24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2. PPT</a:t>
            </a:r>
            <a:r>
              <a:rPr lang="zh-CN" altLang="en-US" sz="24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做完后请与</a:t>
            </a:r>
            <a:r>
              <a:rPr lang="en-US" altLang="zh-CN" sz="24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PI</a:t>
            </a:r>
            <a:r>
              <a:rPr lang="zh-CN" altLang="en-US" sz="24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确认内容是否合适，无误后于会前两天发送至伦理邮箱（</a:t>
            </a:r>
            <a:r>
              <a:rPr lang="en-US" altLang="zh-CN" sz="24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HZEYE_ec</a:t>
            </a:r>
            <a:r>
              <a:rPr lang="en-US" altLang="zh-CN" sz="24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@163.com</a:t>
            </a:r>
            <a:r>
              <a:rPr lang="zh-CN" altLang="en-US" sz="24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en-US" altLang="zh-CN" sz="2400" dirty="0">
              <a:solidFill>
                <a:srgbClr val="FFFF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200000"/>
              </a:lnSpc>
              <a:buNone/>
            </a:pPr>
            <a:r>
              <a:rPr lang="en-US" altLang="zh-CN" sz="24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3.</a:t>
            </a:r>
            <a:r>
              <a:rPr lang="zh-CN" altLang="en-US" sz="24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如有其它内容可自行加页，时间控制在</a:t>
            </a:r>
            <a:r>
              <a:rPr lang="en-US" altLang="zh-CN" sz="24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5-8</a:t>
            </a:r>
            <a:r>
              <a:rPr lang="zh-CN" altLang="en-US" sz="24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分钟。汇报人要求为项目主要研究者或排在第二位的研究者，汇报人一定要对内容熟悉。</a:t>
            </a:r>
            <a:endParaRPr lang="en-US" altLang="zh-CN" sz="2400" dirty="0">
              <a:solidFill>
                <a:srgbClr val="FFFF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200000"/>
              </a:lnSpc>
              <a:buNone/>
            </a:pPr>
            <a:r>
              <a:rPr lang="en-US" altLang="zh-CN" sz="24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4. </a:t>
            </a:r>
            <a:r>
              <a:rPr lang="zh-CN" altLang="en-US" sz="2400" u="sng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完成后删除此页</a:t>
            </a:r>
            <a:endParaRPr lang="zh-CN" altLang="en-US" sz="2400" u="sng" dirty="0">
              <a:solidFill>
                <a:srgbClr val="FFFF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712788" y="1117600"/>
            <a:ext cx="10768013" cy="4445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566863" y="549275"/>
            <a:ext cx="3135313" cy="3825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 pitchFamily="18" charset="0"/>
              </a:rPr>
              <a:t>研究内容</a:t>
            </a:r>
            <a:endParaRPr kumimoji="0" lang="zh-CN" altLang="en-US" sz="2800" b="0" i="0" u="none" strike="noStrike" kern="1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华文行楷" panose="02010800040101010101" pitchFamily="2" charset="-122"/>
              <a:ea typeface="华文行楷" panose="0201080004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5" name="图片 17" descr="仁济logo.png"/>
          <p:cNvPicPr>
            <a:picLocks noChangeAspect="1" noChangeArrowheads="1"/>
          </p:cNvPicPr>
          <p:nvPr/>
        </p:nvPicPr>
        <p:blipFill>
          <a:blip r:embed="rId1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404" y="247133"/>
            <a:ext cx="1016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矩形 5"/>
          <p:cNvSpPr/>
          <p:nvPr/>
        </p:nvSpPr>
        <p:spPr>
          <a:xfrm>
            <a:off x="712788" y="1770063"/>
            <a:ext cx="1768475" cy="17541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研究目的</a:t>
            </a:r>
            <a:endParaRPr kumimoji="0" lang="en-US" altLang="zh-CN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endParaRPr kumimoji="0" lang="en-US" altLang="zh-CN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研究方法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  <p:pic>
        <p:nvPicPr>
          <p:cNvPr id="11270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450" y="239713"/>
            <a:ext cx="1014413" cy="7842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712788" y="1117600"/>
            <a:ext cx="10768013" cy="4445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566863" y="549275"/>
            <a:ext cx="3135313" cy="3825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 pitchFamily="18" charset="0"/>
              </a:rPr>
              <a:t>研究设计</a:t>
            </a:r>
            <a:endParaRPr kumimoji="0" lang="zh-CN" altLang="en-US" sz="2800" b="0" i="0" u="none" strike="noStrike" kern="1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华文行楷" panose="02010800040101010101" pitchFamily="2" charset="-122"/>
              <a:ea typeface="华文行楷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12788" y="1503363"/>
            <a:ext cx="8707438" cy="53546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kern="1200" cap="none" spc="0" normalizeH="0" baseline="0" noProof="0" dirty="0" smtClean="0">
                <a:latin typeface="+mn-ea"/>
                <a:ea typeface="+mn-ea"/>
                <a:cs typeface="+mn-cs"/>
              </a:rPr>
              <a:t>试验人群</a:t>
            </a:r>
            <a:endParaRPr kumimoji="0" lang="en-US" altLang="zh-CN" sz="2400" b="1" kern="1200" cap="none" spc="0" normalizeH="0" baseline="0" noProof="0" dirty="0" smtClean="0">
              <a:latin typeface="+mn-ea"/>
              <a:ea typeface="+mn-ea"/>
              <a:cs typeface="+mn-cs"/>
            </a:endParaRPr>
          </a:p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endParaRPr kumimoji="0" lang="en-US" altLang="zh-CN" sz="2400" b="1" kern="1200" cap="none" spc="0" normalizeH="0" baseline="0" noProof="0" dirty="0" smtClean="0">
              <a:latin typeface="+mn-ea"/>
              <a:ea typeface="+mn-ea"/>
              <a:cs typeface="+mn-cs"/>
            </a:endParaRPr>
          </a:p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kern="1200" cap="none" spc="0" normalizeH="0" baseline="0" noProof="0" dirty="0" smtClean="0">
                <a:latin typeface="+mn-ea"/>
                <a:ea typeface="+mn-ea"/>
                <a:cs typeface="+mn-cs"/>
              </a:rPr>
              <a:t>入</a:t>
            </a:r>
            <a:r>
              <a:rPr kumimoji="0" lang="zh-CN" altLang="en-US" sz="2400" b="1" kern="1200" cap="none" spc="0" normalizeH="0" baseline="0" noProof="0" dirty="0">
                <a:latin typeface="+mn-ea"/>
                <a:ea typeface="+mn-ea"/>
                <a:cs typeface="+mn-cs"/>
              </a:rPr>
              <a:t>排</a:t>
            </a:r>
            <a:r>
              <a:rPr kumimoji="0" lang="zh-CN" altLang="en-US" sz="2400" b="1" kern="1200" cap="none" spc="0" normalizeH="0" baseline="0" noProof="0" dirty="0" smtClean="0">
                <a:latin typeface="+mn-ea"/>
                <a:ea typeface="+mn-ea"/>
                <a:cs typeface="+mn-cs"/>
              </a:rPr>
              <a:t>标准</a:t>
            </a:r>
            <a:endParaRPr kumimoji="0" lang="en-US" altLang="zh-CN" sz="2400" b="1" kern="1200" cap="none" spc="0" normalizeH="0" baseline="0" noProof="0" dirty="0" smtClean="0">
              <a:latin typeface="+mn-ea"/>
              <a:ea typeface="+mn-ea"/>
              <a:cs typeface="+mn-cs"/>
            </a:endParaRPr>
          </a:p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endParaRPr kumimoji="0" lang="en-US" altLang="zh-CN" sz="2400" b="1" kern="1200" cap="none" spc="0" normalizeH="0" baseline="0" noProof="0" dirty="0">
              <a:latin typeface="+mn-ea"/>
              <a:ea typeface="+mn-ea"/>
              <a:cs typeface="+mn-cs"/>
            </a:endParaRPr>
          </a:p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kern="1200" cap="none" spc="0" normalizeH="0" baseline="0" noProof="0" dirty="0">
                <a:latin typeface="+mn-ea"/>
                <a:ea typeface="+mn-ea"/>
                <a:cs typeface="+mn-cs"/>
              </a:rPr>
              <a:t>研究</a:t>
            </a:r>
            <a:r>
              <a:rPr kumimoji="0" lang="zh-CN" altLang="en-US" sz="2400" b="1" kern="1200" cap="none" spc="0" normalizeH="0" baseline="0" noProof="0" dirty="0" smtClean="0">
                <a:latin typeface="+mn-ea"/>
                <a:ea typeface="+mn-ea"/>
                <a:cs typeface="+mn-cs"/>
              </a:rPr>
              <a:t>分组</a:t>
            </a:r>
            <a:endParaRPr kumimoji="0" lang="en-US" altLang="zh-CN" sz="2400" b="1" kern="1200" cap="none" spc="0" normalizeH="0" baseline="0" noProof="0" dirty="0" smtClean="0">
              <a:latin typeface="+mn-ea"/>
              <a:ea typeface="+mn-ea"/>
              <a:cs typeface="+mn-cs"/>
            </a:endParaRPr>
          </a:p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endParaRPr kumimoji="0" lang="en-US" altLang="zh-CN" sz="2400" b="1" kern="1200" cap="none" spc="0" normalizeH="0" baseline="0" noProof="0" dirty="0">
              <a:latin typeface="+mn-ea"/>
              <a:ea typeface="+mn-ea"/>
              <a:cs typeface="+mn-cs"/>
            </a:endParaRPr>
          </a:p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kern="1200" cap="none" spc="0" normalizeH="0" baseline="0" noProof="0" dirty="0">
                <a:latin typeface="+mn-ea"/>
                <a:ea typeface="+mn-ea"/>
                <a:cs typeface="+mn-cs"/>
              </a:rPr>
              <a:t>是否使用</a:t>
            </a:r>
            <a:r>
              <a:rPr kumimoji="0" lang="zh-CN" altLang="en-US" sz="2400" b="1" kern="1200" cap="none" spc="0" normalizeH="0" baseline="0" noProof="0" dirty="0" smtClean="0">
                <a:latin typeface="+mn-ea"/>
                <a:ea typeface="+mn-ea"/>
                <a:cs typeface="+mn-cs"/>
              </a:rPr>
              <a:t>安慰剂：</a:t>
            </a:r>
            <a:endParaRPr kumimoji="0" lang="en-US" altLang="zh-CN" sz="2400" b="1" kern="1200" cap="none" spc="0" normalizeH="0" baseline="0" noProof="0" dirty="0">
              <a:latin typeface="+mn-ea"/>
              <a:ea typeface="+mn-ea"/>
              <a:cs typeface="+mn-cs"/>
            </a:endParaRPr>
          </a:p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2400" b="1" kern="1200" cap="none" spc="0" normalizeH="0" baseline="0" noProof="0" dirty="0" smtClean="0">
                <a:latin typeface="+mn-ea"/>
                <a:ea typeface="+mn-ea"/>
                <a:cs typeface="+mn-cs"/>
              </a:rPr>
              <a:t>  必须</a:t>
            </a:r>
            <a:r>
              <a:rPr kumimoji="0" lang="zh-CN" altLang="en-US" sz="2400" b="1" kern="1200" cap="none" spc="0" normalizeH="0" baseline="0" noProof="0" dirty="0">
                <a:latin typeface="+mn-ea"/>
                <a:ea typeface="+mn-ea"/>
                <a:cs typeface="+mn-cs"/>
              </a:rPr>
              <a:t>使用安慰剂原因：</a:t>
            </a:r>
            <a:endParaRPr kumimoji="0" lang="en-US" altLang="zh-CN" sz="2400" b="1" kern="1200" cap="none" spc="0" normalizeH="0" baseline="0" noProof="0" dirty="0">
              <a:latin typeface="+mn-ea"/>
              <a:ea typeface="+mn-ea"/>
              <a:cs typeface="+mn-cs"/>
            </a:endParaRPr>
          </a:p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2400" b="1" kern="1200" cap="none" spc="0" normalizeH="0" baseline="0" noProof="0" dirty="0" smtClean="0">
                <a:latin typeface="+mn-ea"/>
                <a:ea typeface="+mn-ea"/>
                <a:cs typeface="+mn-cs"/>
              </a:rPr>
              <a:t>  安慰剂</a:t>
            </a:r>
            <a:r>
              <a:rPr kumimoji="0" lang="zh-CN" altLang="en-US" sz="2400" b="1" kern="1200" cap="none" spc="0" normalizeH="0" baseline="0" noProof="0" dirty="0">
                <a:latin typeface="+mn-ea"/>
                <a:ea typeface="+mn-ea"/>
                <a:cs typeface="+mn-cs"/>
              </a:rPr>
              <a:t>组的必要保护</a:t>
            </a:r>
            <a:r>
              <a:rPr kumimoji="0" lang="zh-CN" altLang="en-US" sz="2400" b="1" kern="1200" cap="none" spc="0" normalizeH="0" baseline="0" noProof="0" dirty="0" smtClean="0">
                <a:latin typeface="+mn-ea"/>
                <a:ea typeface="+mn-ea"/>
                <a:cs typeface="+mn-cs"/>
              </a:rPr>
              <a:t>措施</a:t>
            </a:r>
            <a:r>
              <a:rPr kumimoji="0" lang="zh-CN" altLang="en-US" sz="2000" b="1" kern="1200" cap="none" spc="0" normalizeH="0" baseline="0" noProof="0" dirty="0">
                <a:latin typeface="+mn-ea"/>
                <a:ea typeface="+mn-ea"/>
                <a:cs typeface="+mn-cs"/>
              </a:rPr>
              <a:t>：</a:t>
            </a:r>
            <a:endParaRPr kumimoji="0" lang="en-US" altLang="zh-CN" sz="2000" kern="1200" cap="none" spc="0" normalizeH="0" baseline="0" noProof="0" dirty="0" smtClean="0">
              <a:latin typeface="+mn-ea"/>
              <a:ea typeface="+mn-ea"/>
              <a:cs typeface="+mn-cs"/>
            </a:endParaRPr>
          </a:p>
          <a:p>
            <a:pPr marR="0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kern="1200" cap="none" spc="0" normalizeH="0" baseline="0" noProof="0" dirty="0">
              <a:latin typeface="+mn-lt"/>
              <a:ea typeface="+mn-ea"/>
              <a:cs typeface="+mn-cs"/>
            </a:endParaRPr>
          </a:p>
        </p:txBody>
      </p:sp>
      <p:pic>
        <p:nvPicPr>
          <p:cNvPr id="6" name="图片 17" descr="仁济logo.png"/>
          <p:cNvPicPr>
            <a:picLocks noChangeAspect="1" noChangeArrowheads="1"/>
          </p:cNvPicPr>
          <p:nvPr/>
        </p:nvPicPr>
        <p:blipFill>
          <a:blip r:embed="rId1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404" y="247133"/>
            <a:ext cx="1016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450" y="239713"/>
            <a:ext cx="1014413" cy="7842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712788" y="1117600"/>
            <a:ext cx="10768013" cy="4445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566863" y="549275"/>
            <a:ext cx="3135313" cy="379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 pitchFamily="18" charset="0"/>
              </a:rPr>
              <a:t>研究设计</a:t>
            </a:r>
            <a:endParaRPr kumimoji="0" lang="zh-CN" altLang="en-US" sz="2800" b="0" i="0" u="none" strike="noStrike" kern="1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华文行楷" panose="02010800040101010101" pitchFamily="2" charset="-122"/>
              <a:ea typeface="华文行楷" panose="0201080004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6" name="图片 17" descr="仁济logo.png"/>
          <p:cNvPicPr>
            <a:picLocks noChangeAspect="1" noChangeArrowheads="1"/>
          </p:cNvPicPr>
          <p:nvPr/>
        </p:nvPicPr>
        <p:blipFill>
          <a:blip r:embed="rId1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404" y="247133"/>
            <a:ext cx="1016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矩形 6"/>
          <p:cNvSpPr/>
          <p:nvPr/>
        </p:nvSpPr>
        <p:spPr>
          <a:xfrm>
            <a:off x="712788" y="2125663"/>
            <a:ext cx="7092950" cy="4524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样本量计算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依据</a:t>
            </a:r>
            <a:endParaRPr kumimoji="0" lang="en-US" altLang="zh-CN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endParaRPr kumimoji="0" lang="en-US" altLang="zh-CN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统计分析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方法</a:t>
            </a:r>
            <a:endParaRPr kumimoji="0" lang="en-US" altLang="zh-CN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endParaRPr kumimoji="0" lang="en-US" altLang="zh-CN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数据管理方法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/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监察和稽查计划（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DSMP/DSMB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）</a:t>
            </a:r>
            <a:endParaRPr kumimoji="0" lang="en-US" altLang="zh-CN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endParaRPr kumimoji="0" lang="en-US" altLang="zh-CN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评价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指标</a:t>
            </a:r>
            <a:endParaRPr kumimoji="0" lang="en-US" altLang="zh-CN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endParaRPr kumimoji="0" lang="en-US" altLang="zh-CN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  <p:pic>
        <p:nvPicPr>
          <p:cNvPr id="13318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450" y="239713"/>
            <a:ext cx="1014413" cy="7842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712788" y="1117600"/>
            <a:ext cx="10768013" cy="4445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566863" y="549275"/>
            <a:ext cx="4514850" cy="3825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 pitchFamily="18" charset="0"/>
              </a:rPr>
              <a:t>研究进展计划</a:t>
            </a:r>
            <a:endParaRPr kumimoji="0" lang="zh-CN" altLang="en-US" sz="2800" b="0" i="0" u="none" strike="noStrike" kern="1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华文行楷" panose="02010800040101010101" pitchFamily="2" charset="-122"/>
              <a:ea typeface="华文行楷" panose="0201080004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5" name="图片 17" descr="仁济logo.png"/>
          <p:cNvPicPr>
            <a:picLocks noChangeAspect="1" noChangeArrowheads="1"/>
          </p:cNvPicPr>
          <p:nvPr/>
        </p:nvPicPr>
        <p:blipFill>
          <a:blip r:embed="rId1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404" y="247133"/>
            <a:ext cx="1016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450" y="239713"/>
            <a:ext cx="1014413" cy="7842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712788" y="1117600"/>
            <a:ext cx="10768013" cy="4445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566863" y="549275"/>
            <a:ext cx="4514850" cy="33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 pitchFamily="18" charset="0"/>
              </a:rPr>
              <a:t>研究成果及表现形式</a:t>
            </a:r>
            <a:endParaRPr kumimoji="0" lang="zh-CN" altLang="en-US" sz="2800" b="0" i="0" u="none" strike="noStrike" kern="1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华文行楷" panose="02010800040101010101" pitchFamily="2" charset="-122"/>
              <a:ea typeface="华文行楷" panose="0201080004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5" name="图片 17" descr="仁济logo.png"/>
          <p:cNvPicPr>
            <a:picLocks noChangeAspect="1" noChangeArrowheads="1"/>
          </p:cNvPicPr>
          <p:nvPr/>
        </p:nvPicPr>
        <p:blipFill>
          <a:blip r:embed="rId1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404" y="247133"/>
            <a:ext cx="1016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矩形 6"/>
          <p:cNvSpPr/>
          <p:nvPr/>
        </p:nvSpPr>
        <p:spPr>
          <a:xfrm>
            <a:off x="712788" y="2330450"/>
            <a:ext cx="7092950" cy="17541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预期研究成果</a:t>
            </a:r>
            <a:endParaRPr kumimoji="0" lang="en-US" altLang="zh-CN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endParaRPr kumimoji="0" lang="en-US" altLang="zh-CN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成果表现形式</a:t>
            </a:r>
            <a:endParaRPr kumimoji="0" lang="en-US" altLang="zh-CN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  <p:pic>
        <p:nvPicPr>
          <p:cNvPr id="15366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450" y="239713"/>
            <a:ext cx="1014413" cy="7842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712788" y="1117600"/>
            <a:ext cx="10768013" cy="4445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566863" y="549275"/>
            <a:ext cx="5632450" cy="3825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 pitchFamily="18" charset="0"/>
              </a:rPr>
              <a:t>受试者招募方式</a:t>
            </a:r>
            <a:endParaRPr kumimoji="0" lang="zh-CN" altLang="en-US" sz="2800" b="0" i="0" u="none" strike="noStrike" kern="1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华文行楷" panose="02010800040101010101" pitchFamily="2" charset="-122"/>
              <a:ea typeface="华文行楷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12788" y="2046288"/>
            <a:ext cx="7458075" cy="2862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kern="1200" cap="none" spc="0" normalizeH="0" baseline="0" noProof="0" dirty="0" smtClean="0">
                <a:latin typeface="+mn-ea"/>
                <a:ea typeface="+mn-ea"/>
                <a:cs typeface="+mn-cs"/>
              </a:rPr>
              <a:t>拟采取的招募方式</a:t>
            </a:r>
            <a:endParaRPr kumimoji="0" lang="en-US" altLang="zh-CN" sz="2400" b="1" kern="1200" cap="none" spc="0" normalizeH="0" baseline="0" noProof="0" dirty="0" smtClean="0">
              <a:latin typeface="+mn-ea"/>
              <a:ea typeface="+mn-ea"/>
              <a:cs typeface="+mn-cs"/>
            </a:endParaRPr>
          </a:p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endParaRPr kumimoji="0" lang="en-US" altLang="zh-CN" sz="2400" b="1" kern="1200" cap="none" spc="0" normalizeH="0" baseline="0" noProof="0" dirty="0">
              <a:latin typeface="+mn-ea"/>
              <a:ea typeface="+mn-ea"/>
              <a:cs typeface="+mn-cs"/>
            </a:endParaRPr>
          </a:p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kern="1200" cap="none" spc="0" normalizeH="0" baseline="0" noProof="0" dirty="0" smtClean="0">
                <a:latin typeface="+mn-ea"/>
                <a:ea typeface="+mn-ea"/>
                <a:cs typeface="+mn-cs"/>
              </a:rPr>
              <a:t>招募所需材料</a:t>
            </a:r>
            <a:endParaRPr kumimoji="0" lang="en-US" altLang="zh-CN" sz="2400" b="1" kern="1200" cap="none" spc="0" normalizeH="0" baseline="0" noProof="0" dirty="0" smtClean="0">
              <a:latin typeface="+mn-ea"/>
              <a:ea typeface="+mn-ea"/>
              <a:cs typeface="+mn-cs"/>
            </a:endParaRPr>
          </a:p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endParaRPr kumimoji="0" lang="en-US" altLang="zh-CN" sz="2400" b="1" kern="1200" cap="none" spc="0" normalizeH="0" baseline="0" noProof="0" dirty="0" smtClean="0">
              <a:latin typeface="+mn-ea"/>
              <a:ea typeface="+mn-ea"/>
              <a:cs typeface="+mn-cs"/>
            </a:endParaRPr>
          </a:p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kern="1200" cap="none" spc="0" normalizeH="0" baseline="0" noProof="0" dirty="0" smtClean="0">
                <a:latin typeface="+mn-ea"/>
                <a:ea typeface="+mn-ea"/>
                <a:cs typeface="+mn-cs"/>
              </a:rPr>
              <a:t>招募场所</a:t>
            </a:r>
            <a:endParaRPr kumimoji="0" lang="en-US" altLang="zh-CN" sz="2400" b="1" kern="1200" cap="none" spc="0" normalizeH="0" baseline="0" noProof="0" dirty="0" smtClean="0">
              <a:latin typeface="+mn-ea"/>
              <a:ea typeface="+mn-ea"/>
              <a:cs typeface="+mn-cs"/>
            </a:endParaRPr>
          </a:p>
        </p:txBody>
      </p:sp>
      <p:pic>
        <p:nvPicPr>
          <p:cNvPr id="6" name="图片 17" descr="仁济logo.png"/>
          <p:cNvPicPr>
            <a:picLocks noChangeAspect="1" noChangeArrowheads="1"/>
          </p:cNvPicPr>
          <p:nvPr/>
        </p:nvPicPr>
        <p:blipFill>
          <a:blip r:embed="rId1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404" y="247133"/>
            <a:ext cx="1016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0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450" y="239713"/>
            <a:ext cx="1014413" cy="7842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712788" y="1117600"/>
            <a:ext cx="10768013" cy="4445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566863" y="549275"/>
            <a:ext cx="5632450" cy="3825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 pitchFamily="18" charset="0"/>
              </a:rPr>
              <a:t>获取受试者知情同意过程</a:t>
            </a:r>
            <a:endParaRPr kumimoji="0" lang="zh-CN" altLang="en-US" sz="2800" b="0" i="0" u="none" strike="noStrike" kern="1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华文行楷" panose="02010800040101010101" pitchFamily="2" charset="-122"/>
              <a:ea typeface="华文行楷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71500" y="1717675"/>
            <a:ext cx="11620500" cy="39703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kern="1200" cap="none" spc="0" normalizeH="0" baseline="0" noProof="0" dirty="0" smtClean="0">
                <a:latin typeface="+mn-ea"/>
                <a:ea typeface="+mn-ea"/>
                <a:cs typeface="+mn-cs"/>
              </a:rPr>
              <a:t>知情同意由谁</a:t>
            </a:r>
            <a:r>
              <a:rPr kumimoji="0" lang="zh-CN" altLang="en-US" sz="2400" b="1" kern="1200" cap="none" spc="0" normalizeH="0" baseline="0" noProof="0" dirty="0">
                <a:latin typeface="+mn-ea"/>
                <a:ea typeface="+mn-ea"/>
                <a:cs typeface="+mn-cs"/>
              </a:rPr>
              <a:t>做（是否经过</a:t>
            </a:r>
            <a:r>
              <a:rPr kumimoji="0" lang="zh-CN" altLang="en-US" sz="2400" b="1" kern="1200" cap="none" spc="0" normalizeH="0" baseline="0" noProof="0" dirty="0" smtClean="0">
                <a:latin typeface="+mn-ea"/>
                <a:ea typeface="+mn-ea"/>
                <a:cs typeface="+mn-cs"/>
              </a:rPr>
              <a:t>培训）：</a:t>
            </a:r>
            <a:endParaRPr kumimoji="0" lang="en-US" altLang="zh-CN" sz="2400" b="1" kern="1200" cap="none" spc="0" normalizeH="0" baseline="0" noProof="0" dirty="0" smtClean="0">
              <a:latin typeface="+mn-ea"/>
              <a:ea typeface="+mn-ea"/>
              <a:cs typeface="+mn-cs"/>
            </a:endParaRPr>
          </a:p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kern="1200" cap="none" spc="0" normalizeH="0" baseline="0" noProof="0" dirty="0" smtClean="0">
                <a:latin typeface="+mn-ea"/>
                <a:ea typeface="+mn-ea"/>
                <a:cs typeface="+mn-cs"/>
              </a:rPr>
              <a:t>知情</a:t>
            </a:r>
            <a:r>
              <a:rPr kumimoji="0" lang="zh-CN" altLang="en-US" sz="2400" b="1" kern="1200" cap="none" spc="0" normalizeH="0" baseline="0" noProof="0" dirty="0">
                <a:latin typeface="+mn-ea"/>
                <a:ea typeface="+mn-ea"/>
                <a:cs typeface="+mn-cs"/>
              </a:rPr>
              <a:t>同意</a:t>
            </a:r>
            <a:r>
              <a:rPr kumimoji="0" lang="zh-CN" altLang="en-US" sz="2400" b="1" kern="1200" cap="none" spc="0" normalizeH="0" baseline="0" noProof="0" dirty="0" smtClean="0">
                <a:latin typeface="+mn-ea"/>
                <a:ea typeface="+mn-ea"/>
                <a:cs typeface="+mn-cs"/>
              </a:rPr>
              <a:t>地点：</a:t>
            </a:r>
            <a:endParaRPr kumimoji="0" lang="en-US" altLang="zh-CN" sz="2400" b="1" kern="1200" cap="none" spc="0" normalizeH="0" baseline="0" noProof="0" dirty="0">
              <a:latin typeface="+mn-ea"/>
              <a:ea typeface="+mn-ea"/>
              <a:cs typeface="+mn-cs"/>
            </a:endParaRPr>
          </a:p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kern="1200" cap="none" spc="0" normalizeH="0" baseline="0" noProof="0" dirty="0" smtClean="0">
                <a:latin typeface="+mn-ea"/>
                <a:ea typeface="+mn-ea"/>
                <a:cs typeface="+mn-cs"/>
              </a:rPr>
              <a:t>知情同意方法：</a:t>
            </a:r>
            <a:endParaRPr kumimoji="0" lang="en-US" altLang="zh-CN" sz="2400" b="1" kern="1200" cap="none" spc="0" normalizeH="0" baseline="0" noProof="0" dirty="0">
              <a:latin typeface="+mn-ea"/>
              <a:ea typeface="+mn-ea"/>
              <a:cs typeface="+mn-cs"/>
            </a:endParaRPr>
          </a:p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kern="1200" cap="none" spc="0" normalizeH="0" baseline="0" noProof="0" dirty="0" smtClean="0">
                <a:latin typeface="+mn-ea"/>
                <a:ea typeface="+mn-ea"/>
                <a:cs typeface="+mn-cs"/>
              </a:rPr>
              <a:t>是否涉及以下内容：</a:t>
            </a:r>
            <a:endParaRPr kumimoji="0" lang="en-US" altLang="zh-CN" sz="2400" b="1" kern="1200" cap="none" spc="0" normalizeH="0" baseline="0" noProof="0" dirty="0" smtClean="0">
              <a:latin typeface="+mn-ea"/>
              <a:ea typeface="+mn-ea"/>
              <a:cs typeface="+mn-cs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特殊签订要求：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如，仅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受试者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本人签署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/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特定情况下可由法定代理人或家属代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签</a:t>
            </a:r>
            <a:endParaRPr kumimoji="0" lang="en-US" altLang="zh-CN" sz="24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重新获取知情同意的规定及要求：</a:t>
            </a:r>
            <a:endParaRPr kumimoji="0" lang="en-US" altLang="zh-CN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受试者撤回知情同意（后）的规定：</a:t>
            </a:r>
            <a:endParaRPr kumimoji="0" lang="en-US" altLang="zh-CN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  <p:pic>
        <p:nvPicPr>
          <p:cNvPr id="6" name="图片 17" descr="仁济logo.png"/>
          <p:cNvPicPr>
            <a:picLocks noChangeAspect="1" noChangeArrowheads="1"/>
          </p:cNvPicPr>
          <p:nvPr/>
        </p:nvPicPr>
        <p:blipFill>
          <a:blip r:embed="rId1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404" y="247133"/>
            <a:ext cx="1016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450" y="239713"/>
            <a:ext cx="1014413" cy="7842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712788" y="1117600"/>
            <a:ext cx="10768013" cy="4445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566863" y="549275"/>
            <a:ext cx="5632450" cy="3825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 pitchFamily="18" charset="0"/>
              </a:rPr>
              <a:t>知情同意内容</a:t>
            </a:r>
            <a:endParaRPr kumimoji="0" lang="zh-CN" altLang="en-US" sz="2800" b="0" i="0" u="none" strike="noStrike" kern="1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华文行楷" panose="02010800040101010101" pitchFamily="2" charset="-122"/>
              <a:ea typeface="华文行楷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07963" y="1193800"/>
            <a:ext cx="6096000" cy="5632450"/>
          </a:xfrm>
          <a:prstGeom prst="rect">
            <a:avLst/>
          </a:prstGeom>
        </p:spPr>
        <p:txBody>
          <a:bodyPr>
            <a:spAutoFit/>
          </a:bodyPr>
          <a:lstStyle/>
          <a:p>
            <a:pPr marL="914400" marR="0" lvl="1" indent="-4572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风险与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不适</a:t>
            </a:r>
            <a:endParaRPr kumimoji="0" lang="en-US" altLang="zh-CN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预期获益</a:t>
            </a:r>
            <a:endParaRPr kumimoji="0" lang="en-US" altLang="zh-CN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医疗保护</a:t>
            </a:r>
            <a:endParaRPr kumimoji="0" lang="en-US" altLang="zh-CN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备选治疗</a:t>
            </a:r>
            <a:endParaRPr kumimoji="0" lang="en-US" altLang="zh-CN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赔偿、补偿、研究费用、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保险</a:t>
            </a:r>
            <a:endParaRPr kumimoji="0" lang="en-US" altLang="zh-CN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保密性医疗保护</a:t>
            </a:r>
            <a:endParaRPr kumimoji="0" lang="en-US" altLang="zh-CN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自愿性</a:t>
            </a:r>
            <a:endParaRPr kumimoji="0" lang="en-US" altLang="zh-CN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样本适用范围及时限</a:t>
            </a:r>
            <a:endParaRPr kumimoji="0" lang="en-US" altLang="zh-CN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发生损害后的治疗措施及费用</a:t>
            </a:r>
            <a:endParaRPr kumimoji="0" lang="en-US" altLang="zh-CN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中途退出等受试者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权利</a:t>
            </a:r>
            <a:endParaRPr kumimoji="0" lang="en-US" altLang="zh-CN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  <p:pic>
        <p:nvPicPr>
          <p:cNvPr id="7" name="图片 17" descr="仁济logo.png"/>
          <p:cNvPicPr>
            <a:picLocks noChangeAspect="1" noChangeArrowheads="1"/>
          </p:cNvPicPr>
          <p:nvPr/>
        </p:nvPicPr>
        <p:blipFill>
          <a:blip r:embed="rId1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404" y="247133"/>
            <a:ext cx="1016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8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450" y="239713"/>
            <a:ext cx="1014413" cy="7842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712788" y="1117600"/>
            <a:ext cx="10768013" cy="4445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566863" y="549275"/>
            <a:ext cx="5632450" cy="3825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 pitchFamily="18" charset="0"/>
              </a:rPr>
              <a:t>弱势群体</a:t>
            </a:r>
            <a:endParaRPr kumimoji="0" lang="zh-CN" altLang="en-US" sz="2800" b="0" i="0" u="none" strike="noStrike" kern="1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华文行楷" panose="02010800040101010101" pitchFamily="2" charset="-122"/>
              <a:ea typeface="华文行楷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54050" y="1887538"/>
            <a:ext cx="7458075" cy="2862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kern="1200" cap="none" spc="0" normalizeH="0" baseline="0" noProof="0" dirty="0" smtClean="0">
                <a:latin typeface="+mn-ea"/>
                <a:ea typeface="+mn-ea"/>
                <a:cs typeface="+mn-cs"/>
              </a:rPr>
              <a:t>是否涉及弱势群体：</a:t>
            </a:r>
            <a:endParaRPr kumimoji="0" lang="en-US" altLang="zh-CN" sz="2400" b="1" kern="1200" cap="none" spc="0" normalizeH="0" baseline="0" noProof="0" dirty="0" smtClean="0">
              <a:latin typeface="+mn-ea"/>
              <a:ea typeface="+mn-ea"/>
              <a:cs typeface="+mn-cs"/>
            </a:endParaRPr>
          </a:p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kern="1200" cap="none" spc="0" normalizeH="0" baseline="0" noProof="0" dirty="0" smtClean="0">
                <a:latin typeface="+mn-ea"/>
                <a:ea typeface="+mn-ea"/>
                <a:cs typeface="+mn-cs"/>
              </a:rPr>
              <a:t>涉及种类：</a:t>
            </a:r>
            <a:endParaRPr kumimoji="0" lang="en-US" altLang="zh-CN" sz="2400" b="1" kern="1200" cap="none" spc="0" normalizeH="0" baseline="0" noProof="0" dirty="0" smtClean="0">
              <a:latin typeface="+mn-ea"/>
              <a:ea typeface="+mn-ea"/>
              <a:cs typeface="+mn-cs"/>
            </a:endParaRPr>
          </a:p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kern="1200" cap="none" spc="0" normalizeH="0" baseline="0" noProof="0" dirty="0" smtClean="0">
                <a:latin typeface="+mn-ea"/>
                <a:ea typeface="+mn-ea"/>
                <a:cs typeface="+mn-cs"/>
              </a:rPr>
              <a:t>必须纳入原因：</a:t>
            </a:r>
            <a:endParaRPr kumimoji="0" lang="en-US" altLang="zh-CN" sz="2400" b="1" kern="1200" cap="none" spc="0" normalizeH="0" baseline="0" noProof="0" dirty="0" smtClean="0">
              <a:latin typeface="+mn-ea"/>
              <a:ea typeface="+mn-ea"/>
              <a:cs typeface="+mn-cs"/>
            </a:endParaRPr>
          </a:p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kern="1200" cap="none" spc="0" normalizeH="0" baseline="0" noProof="0" dirty="0" smtClean="0">
                <a:latin typeface="+mn-ea"/>
                <a:ea typeface="+mn-ea"/>
                <a:cs typeface="+mn-cs"/>
              </a:rPr>
              <a:t>保护措施：</a:t>
            </a:r>
            <a:endParaRPr kumimoji="0" lang="en-US" altLang="zh-CN" sz="2400" b="1" kern="1200" cap="none" spc="0" normalizeH="0" baseline="0" noProof="0" dirty="0" smtClean="0">
              <a:latin typeface="+mn-ea"/>
              <a:ea typeface="+mn-ea"/>
              <a:cs typeface="+mn-cs"/>
            </a:endParaRPr>
          </a:p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kern="1200" cap="none" spc="0" normalizeH="0" baseline="0" noProof="0" dirty="0" smtClean="0">
                <a:latin typeface="+mn-ea"/>
                <a:ea typeface="+mn-ea"/>
                <a:cs typeface="+mn-cs"/>
              </a:rPr>
              <a:t>知情同意的签署要求等</a:t>
            </a:r>
            <a:r>
              <a:rPr kumimoji="0" lang="zh-CN" altLang="en-US" sz="2400" b="1" kern="1200" cap="none" spc="0" normalizeH="0" baseline="0" noProof="0" dirty="0">
                <a:latin typeface="+mn-ea"/>
                <a:ea typeface="+mn-ea"/>
                <a:cs typeface="+mn-cs"/>
              </a:rPr>
              <a:t>：</a:t>
            </a:r>
            <a:endParaRPr kumimoji="0" lang="en-US" altLang="zh-CN" sz="2400" b="1" kern="1200" cap="none" spc="0" normalizeH="0" baseline="0" noProof="0" dirty="0" smtClean="0">
              <a:latin typeface="+mn-ea"/>
              <a:ea typeface="+mn-ea"/>
              <a:cs typeface="+mn-cs"/>
            </a:endParaRPr>
          </a:p>
        </p:txBody>
      </p:sp>
      <p:pic>
        <p:nvPicPr>
          <p:cNvPr id="6" name="图片 17" descr="仁济logo.png"/>
          <p:cNvPicPr>
            <a:picLocks noChangeAspect="1" noChangeArrowheads="1"/>
          </p:cNvPicPr>
          <p:nvPr/>
        </p:nvPicPr>
        <p:blipFill>
          <a:blip r:embed="rId1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404" y="247133"/>
            <a:ext cx="1016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2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450" y="239713"/>
            <a:ext cx="1014413" cy="7842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712788" y="1117600"/>
            <a:ext cx="10768013" cy="4445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标题 1"/>
          <p:cNvSpPr txBox="1"/>
          <p:nvPr/>
        </p:nvSpPr>
        <p:spPr bwMode="auto">
          <a:xfrm>
            <a:off x="1525588" y="2921000"/>
            <a:ext cx="9144000" cy="14700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ctr"/>
          <a:lstStyle/>
          <a:p>
            <a:pPr marR="0" algn="ctr" defTabSz="914400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kern="0" cap="none" spc="0" normalizeH="0" baseline="0" noProof="0" dirty="0">
                <a:solidFill>
                  <a:schemeClr val="tx2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j-cs"/>
              </a:rPr>
              <a:t>望各位</a:t>
            </a:r>
            <a:r>
              <a:rPr kumimoji="0" lang="zh-CN" altLang="en-US" sz="3200" b="1" kern="0" cap="none" spc="0" normalizeH="0" baseline="0" noProof="0" dirty="0" smtClean="0">
                <a:solidFill>
                  <a:schemeClr val="tx2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j-cs"/>
              </a:rPr>
              <a:t>专家们提出</a:t>
            </a:r>
            <a:r>
              <a:rPr kumimoji="0" lang="zh-CN" altLang="en-US" sz="3200" b="1" kern="0" cap="none" spc="0" normalizeH="0" baseline="0" noProof="0" dirty="0">
                <a:solidFill>
                  <a:schemeClr val="tx2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j-cs"/>
              </a:rPr>
              <a:t>宝贵意见，谢谢</a:t>
            </a:r>
            <a:r>
              <a:rPr kumimoji="0" lang="zh-CN" altLang="en-US" sz="3200" b="1" kern="0" cap="none" spc="0" normalizeH="0" baseline="0" noProof="0" dirty="0" smtClean="0">
                <a:solidFill>
                  <a:schemeClr val="tx2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j-cs"/>
              </a:rPr>
              <a:t>！</a:t>
            </a:r>
            <a:endParaRPr kumimoji="0" lang="en-US" altLang="zh-CN" sz="3200" b="1" kern="0" cap="none" spc="0" normalizeH="0" baseline="0" noProof="0" dirty="0">
              <a:solidFill>
                <a:schemeClr val="tx2"/>
              </a:solidFill>
              <a:latin typeface="楷体" panose="02010609060101010101" pitchFamily="49" charset="-122"/>
              <a:ea typeface="楷体" panose="02010609060101010101" pitchFamily="49" charset="-122"/>
              <a:cs typeface="+mj-cs"/>
            </a:endParaRPr>
          </a:p>
        </p:txBody>
      </p:sp>
      <p:pic>
        <p:nvPicPr>
          <p:cNvPr id="8" name="图片 17" descr="仁济logo.png"/>
          <p:cNvPicPr>
            <a:picLocks noChangeAspect="1" noChangeArrowheads="1"/>
          </p:cNvPicPr>
          <p:nvPr/>
        </p:nvPicPr>
        <p:blipFill>
          <a:blip r:embed="rId1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404" y="247133"/>
            <a:ext cx="1016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矩形 8"/>
          <p:cNvSpPr/>
          <p:nvPr/>
        </p:nvSpPr>
        <p:spPr>
          <a:xfrm>
            <a:off x="712788" y="473075"/>
            <a:ext cx="10956925" cy="334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华文行楷" panose="02010800040101010101" pitchFamily="2" charset="-122"/>
                <a:cs typeface="Times New Roman" panose="02020603050405020304" pitchFamily="18" charset="0"/>
              </a:rPr>
              <a:t>温州医科大学附属眼视光医院杭州</a:t>
            </a:r>
            <a:r>
              <a:rPr kumimoji="0" lang="zh-CN" altLang="en-US" sz="2800" b="0" i="0" u="none" strike="noStrike" kern="1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华文行楷" panose="02010800040101010101" pitchFamily="2" charset="-122"/>
                <a:cs typeface="Times New Roman" panose="02020603050405020304" pitchFamily="18" charset="0"/>
              </a:rPr>
              <a:t>院区伦理</a:t>
            </a:r>
            <a:r>
              <a:rPr kumimoji="0" lang="zh-CN" altLang="en-US" sz="2800" b="0" i="0" u="none" strike="noStrike" kern="1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华文行楷" panose="02010800040101010101" pitchFamily="2" charset="-122"/>
                <a:cs typeface="Times New Roman" panose="02020603050405020304" pitchFamily="18" charset="0"/>
              </a:rPr>
              <a:t>委员会</a:t>
            </a:r>
            <a:endParaRPr kumimoji="0" lang="zh-CN" altLang="en-US" sz="2800" b="0" i="0" u="none" strike="noStrike" kern="1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 pitchFamily="34" charset="0"/>
              <a:ea typeface="华文行楷" panose="0201080004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20486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450" y="239713"/>
            <a:ext cx="1014413" cy="7842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4456113" y="1751013"/>
            <a:ext cx="3281363" cy="615950"/>
          </a:xfr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研究项目汇报</a:t>
            </a:r>
            <a:endParaRPr kumimoji="0" lang="zh-CN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627063" y="2474913"/>
            <a:ext cx="10853738" cy="1317625"/>
          </a:xfr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试验名称：</a:t>
            </a:r>
            <a:endParaRPr kumimoji="0" lang="en-US" altLang="zh-CN" sz="28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12788" y="473075"/>
            <a:ext cx="10956925" cy="334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0" i="0" u="none" strike="noStrike" kern="1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华文行楷" panose="02010800040101010101" pitchFamily="2" charset="-122"/>
                <a:cs typeface="Times New Roman" panose="02020603050405020304" pitchFamily="18" charset="0"/>
              </a:rPr>
              <a:t>温州医科大学附属眼视光医院杭州</a:t>
            </a:r>
            <a:r>
              <a:rPr kumimoji="0" lang="zh-CN" altLang="en-US" sz="3200" b="0" i="0" u="none" strike="noStrike" kern="1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华文行楷" panose="02010800040101010101" pitchFamily="2" charset="-122"/>
                <a:cs typeface="Times New Roman" panose="02020603050405020304" pitchFamily="18" charset="0"/>
              </a:rPr>
              <a:t>院区伦理委员会</a:t>
            </a:r>
            <a:endParaRPr kumimoji="0" lang="zh-CN" altLang="en-US" sz="3200" b="0" i="0" u="none" strike="noStrike" kern="1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 pitchFamily="34" charset="0"/>
              <a:ea typeface="华文行楷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712788" y="1117600"/>
            <a:ext cx="10768013" cy="4445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669925" y="3900488"/>
            <a:ext cx="10768013" cy="17541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申办单位：</a:t>
            </a:r>
            <a:endParaRPr kumimoji="0" lang="en-US" altLang="zh-CN" sz="18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承担科室：</a:t>
            </a:r>
            <a:endParaRPr kumimoji="0" lang="en-US" altLang="zh-CN" sz="18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主要研究者</a:t>
            </a:r>
            <a:r>
              <a:rPr kumimoji="0" lang="zh-CN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：</a:t>
            </a:r>
            <a:endParaRPr kumimoji="0" lang="en-US" altLang="zh-CN" sz="18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3079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69925" y="112713"/>
            <a:ext cx="1150938" cy="88741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/>
        </p:nvSpPr>
        <p:spPr>
          <a:xfrm>
            <a:off x="712788" y="1117600"/>
            <a:ext cx="10768013" cy="4445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566863" y="549275"/>
            <a:ext cx="2163763" cy="33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华文行楷" panose="02010800040101010101" pitchFamily="2" charset="-122"/>
                <a:cs typeface="Times New Roman" panose="02020603050405020304" pitchFamily="18" charset="0"/>
              </a:rPr>
              <a:t>研究概况</a:t>
            </a:r>
            <a:endParaRPr kumimoji="0" lang="zh-CN" altLang="zh-CN" sz="1200" b="0" i="0" u="none" strike="noStrike" kern="1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12788" y="1582738"/>
            <a:ext cx="10594975" cy="2862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kern="1200" cap="none" spc="0" normalizeH="0" baseline="0" noProof="0" dirty="0">
                <a:latin typeface="+mn-ea"/>
                <a:ea typeface="+mn-ea"/>
                <a:cs typeface="+mn-cs"/>
              </a:rPr>
              <a:t>项目</a:t>
            </a:r>
            <a:r>
              <a:rPr kumimoji="0" lang="zh-CN" altLang="en-US" sz="2400" b="1" kern="1200" cap="none" spc="0" normalizeH="0" baseline="0" noProof="0" dirty="0" smtClean="0">
                <a:latin typeface="+mn-ea"/>
                <a:ea typeface="+mn-ea"/>
                <a:cs typeface="+mn-cs"/>
              </a:rPr>
              <a:t>类型：</a:t>
            </a:r>
            <a:r>
              <a:rPr kumimoji="0" lang="zh-CN" altLang="en-US" sz="2400" b="1" kern="1200" cap="none" spc="0" normalizeH="0" baseline="0" noProof="0" dirty="0" smtClean="0">
                <a:solidFill>
                  <a:srgbClr val="FF0000"/>
                </a:solidFill>
                <a:latin typeface="+mn-ea"/>
                <a:ea typeface="+mn-ea"/>
                <a:cs typeface="+mn-cs"/>
              </a:rPr>
              <a:t>填写药物</a:t>
            </a:r>
            <a:r>
              <a:rPr kumimoji="0" lang="zh-CN" altLang="en-US" sz="2400" b="1" kern="1200" cap="none" spc="0" normalizeH="0" baseline="0" noProof="0" dirty="0">
                <a:solidFill>
                  <a:srgbClr val="FF0000"/>
                </a:solidFill>
                <a:latin typeface="+mn-ea"/>
                <a:ea typeface="+mn-ea"/>
                <a:cs typeface="+mn-cs"/>
              </a:rPr>
              <a:t>分期</a:t>
            </a:r>
            <a:r>
              <a:rPr kumimoji="0" lang="en-US" altLang="zh-CN" sz="2400" b="1" kern="1200" cap="none" spc="0" normalizeH="0" baseline="0" noProof="0" dirty="0">
                <a:solidFill>
                  <a:srgbClr val="FF0000"/>
                </a:solidFill>
                <a:latin typeface="+mn-ea"/>
                <a:ea typeface="+mn-ea"/>
                <a:cs typeface="+mn-cs"/>
              </a:rPr>
              <a:t>/</a:t>
            </a:r>
            <a:r>
              <a:rPr kumimoji="0" lang="zh-CN" altLang="en-US" sz="2400" b="1" kern="1200" cap="none" spc="0" normalizeH="0" baseline="0" noProof="0" dirty="0">
                <a:solidFill>
                  <a:srgbClr val="FF0000"/>
                </a:solidFill>
                <a:latin typeface="+mn-ea"/>
                <a:ea typeface="+mn-ea"/>
                <a:cs typeface="+mn-cs"/>
              </a:rPr>
              <a:t>器械</a:t>
            </a:r>
            <a:r>
              <a:rPr kumimoji="0" lang="zh-CN" altLang="en-US" sz="2400" b="1" kern="1200" cap="none" spc="0" normalizeH="0" baseline="0" noProof="0" dirty="0" smtClean="0">
                <a:solidFill>
                  <a:srgbClr val="FF0000"/>
                </a:solidFill>
                <a:latin typeface="+mn-ea"/>
                <a:ea typeface="+mn-ea"/>
                <a:cs typeface="+mn-cs"/>
              </a:rPr>
              <a:t>类别</a:t>
            </a:r>
            <a:endParaRPr kumimoji="0" lang="en-US" altLang="zh-CN" sz="2400" b="1" kern="1200" cap="none" spc="0" normalizeH="0" baseline="0" noProof="0" dirty="0" smtClean="0">
              <a:solidFill>
                <a:srgbClr val="FF0000"/>
              </a:solidFill>
              <a:latin typeface="+mn-ea"/>
              <a:ea typeface="+mn-ea"/>
              <a:cs typeface="+mn-cs"/>
            </a:endParaRPr>
          </a:p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kern="1200" cap="none" spc="0" normalizeH="0" baseline="0" noProof="0" dirty="0" smtClean="0">
                <a:latin typeface="+mn-ea"/>
                <a:ea typeface="+mn-ea"/>
                <a:cs typeface="+mn-cs"/>
              </a:rPr>
              <a:t>药物</a:t>
            </a:r>
            <a:r>
              <a:rPr kumimoji="0" lang="en-US" altLang="zh-CN" sz="2400" b="1" kern="1200" cap="none" spc="0" normalizeH="0" baseline="0" noProof="0" dirty="0" smtClean="0">
                <a:latin typeface="+mn-ea"/>
                <a:ea typeface="+mn-ea"/>
                <a:cs typeface="+mn-cs"/>
              </a:rPr>
              <a:t>/</a:t>
            </a:r>
            <a:r>
              <a:rPr kumimoji="0" lang="zh-CN" altLang="en-US" sz="2400" b="1" kern="1200" cap="none" spc="0" normalizeH="0" baseline="0" noProof="0" dirty="0" smtClean="0">
                <a:latin typeface="+mn-ea"/>
                <a:ea typeface="+mn-ea"/>
                <a:cs typeface="+mn-cs"/>
              </a:rPr>
              <a:t>器械</a:t>
            </a:r>
            <a:r>
              <a:rPr kumimoji="0" lang="en-US" altLang="zh-CN" sz="2400" b="1" kern="1200" cap="none" spc="0" normalizeH="0" baseline="0" noProof="0" dirty="0" smtClean="0">
                <a:latin typeface="+mn-ea"/>
                <a:ea typeface="+mn-ea"/>
                <a:cs typeface="+mn-cs"/>
              </a:rPr>
              <a:t>/</a:t>
            </a:r>
            <a:r>
              <a:rPr kumimoji="0" lang="zh-CN" altLang="en-US" sz="2400" b="1" kern="1200" cap="none" spc="0" normalizeH="0" baseline="0" noProof="0" dirty="0" smtClean="0">
                <a:latin typeface="+mn-ea"/>
                <a:ea typeface="+mn-ea"/>
                <a:cs typeface="+mn-cs"/>
              </a:rPr>
              <a:t>技术名称：</a:t>
            </a:r>
            <a:endParaRPr kumimoji="0" lang="en-US" altLang="zh-CN" sz="2400" b="1" kern="1200" cap="none" spc="0" normalizeH="0" baseline="0" noProof="0" dirty="0" smtClean="0">
              <a:latin typeface="+mn-ea"/>
              <a:ea typeface="+mn-ea"/>
              <a:cs typeface="+mn-cs"/>
            </a:endParaRPr>
          </a:p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kern="1200" cap="none" spc="0" normalizeH="0" baseline="0" noProof="0" dirty="0">
                <a:latin typeface="+mn-ea"/>
                <a:ea typeface="+mn-ea"/>
                <a:cs typeface="+mn-cs"/>
              </a:rPr>
              <a:t>申办方：</a:t>
            </a:r>
            <a:endParaRPr kumimoji="0" lang="en-US" altLang="zh-CN" sz="2400" b="1" kern="1200" cap="none" spc="0" normalizeH="0" baseline="0" noProof="0" dirty="0">
              <a:latin typeface="+mn-ea"/>
              <a:ea typeface="+mn-ea"/>
              <a:cs typeface="+mn-cs"/>
            </a:endParaRPr>
          </a:p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en-US" altLang="zh-CN" sz="2400" b="1" kern="1200" cap="none" spc="0" normalizeH="0" baseline="0" noProof="0" dirty="0">
                <a:latin typeface="+mn-ea"/>
                <a:ea typeface="+mn-ea"/>
                <a:cs typeface="+mn-cs"/>
              </a:rPr>
              <a:t>CRO</a:t>
            </a:r>
            <a:r>
              <a:rPr kumimoji="0" lang="zh-CN" altLang="en-US" sz="2400" b="1" kern="1200" cap="none" spc="0" normalizeH="0" baseline="0" noProof="0" dirty="0">
                <a:latin typeface="+mn-ea"/>
                <a:ea typeface="+mn-ea"/>
                <a:cs typeface="+mn-cs"/>
              </a:rPr>
              <a:t>公司：</a:t>
            </a:r>
            <a:endParaRPr kumimoji="0" lang="en-US" altLang="zh-CN" sz="2400" b="1" kern="1200" cap="none" spc="0" normalizeH="0" baseline="0" noProof="0" dirty="0">
              <a:latin typeface="+mn-ea"/>
              <a:ea typeface="+mn-ea"/>
              <a:cs typeface="+mn-cs"/>
            </a:endParaRPr>
          </a:p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kern="1200" cap="none" spc="0" normalizeH="0" baseline="0" noProof="0" dirty="0" smtClean="0">
                <a:latin typeface="+mn-ea"/>
                <a:ea typeface="+mn-ea"/>
                <a:cs typeface="+mn-cs"/>
              </a:rPr>
              <a:t>项目</a:t>
            </a:r>
            <a:r>
              <a:rPr kumimoji="0" lang="zh-CN" altLang="en-US" sz="2400" b="1" kern="1200" cap="none" spc="0" normalizeH="0" baseline="0" noProof="0" dirty="0">
                <a:latin typeface="+mn-ea"/>
                <a:ea typeface="+mn-ea"/>
                <a:cs typeface="+mn-cs"/>
              </a:rPr>
              <a:t>性质（多中心</a:t>
            </a:r>
            <a:r>
              <a:rPr kumimoji="0" lang="en-US" altLang="zh-CN" sz="2400" b="1" kern="1200" cap="none" spc="0" normalizeH="0" baseline="0" noProof="0" dirty="0">
                <a:latin typeface="+mn-ea"/>
                <a:ea typeface="+mn-ea"/>
                <a:cs typeface="+mn-cs"/>
              </a:rPr>
              <a:t>/</a:t>
            </a:r>
            <a:r>
              <a:rPr kumimoji="0" lang="zh-CN" altLang="en-US" sz="2400" b="1" kern="1200" cap="none" spc="0" normalizeH="0" baseline="0" noProof="0" dirty="0">
                <a:latin typeface="+mn-ea"/>
                <a:ea typeface="+mn-ea"/>
                <a:cs typeface="+mn-cs"/>
              </a:rPr>
              <a:t>单中心</a:t>
            </a:r>
            <a:r>
              <a:rPr kumimoji="0" lang="zh-CN" altLang="en-US" sz="2400" b="1" kern="1200" cap="none" spc="0" normalizeH="0" baseline="0" noProof="0" dirty="0" smtClean="0">
                <a:latin typeface="+mn-ea"/>
                <a:ea typeface="+mn-ea"/>
                <a:cs typeface="+mn-cs"/>
              </a:rPr>
              <a:t>）：</a:t>
            </a:r>
            <a:endParaRPr kumimoji="0" lang="en-US" altLang="zh-CN" sz="2400" b="1" kern="1200" cap="none" spc="0" normalizeH="0" baseline="0" noProof="0" dirty="0">
              <a:latin typeface="+mn-ea"/>
              <a:ea typeface="+mn-ea"/>
              <a:cs typeface="+mn-cs"/>
            </a:endParaRPr>
          </a:p>
        </p:txBody>
      </p:sp>
      <p:sp>
        <p:nvSpPr>
          <p:cNvPr id="4101" name="文本框 4"/>
          <p:cNvSpPr txBox="1"/>
          <p:nvPr/>
        </p:nvSpPr>
        <p:spPr>
          <a:xfrm>
            <a:off x="3730625" y="447675"/>
            <a:ext cx="2508250" cy="646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None/>
            </a:pPr>
            <a:r>
              <a:rPr lang="en-US" altLang="zh-CN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GCP</a:t>
            </a:r>
            <a:r>
              <a:rPr lang="zh-CN" altLang="en-US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项目适用本页</a:t>
            </a:r>
            <a:endParaRPr lang="en-US" altLang="zh-CN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None/>
            </a:pPr>
            <a:r>
              <a:rPr lang="zh-CN" altLang="en-US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（不适用的请删除本页）</a:t>
            </a:r>
            <a:endParaRPr lang="zh-CN" altLang="en-US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4102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52450" y="239713"/>
            <a:ext cx="1014413" cy="7842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/>
        </p:nvSpPr>
        <p:spPr>
          <a:xfrm>
            <a:off x="712788" y="1117600"/>
            <a:ext cx="10768013" cy="4445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566863" y="549275"/>
            <a:ext cx="2163763" cy="33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华文行楷" panose="02010800040101010101" pitchFamily="2" charset="-122"/>
                <a:cs typeface="Times New Roman" panose="02020603050405020304" pitchFamily="18" charset="0"/>
              </a:rPr>
              <a:t>研究概况</a:t>
            </a:r>
            <a:endParaRPr kumimoji="0" lang="zh-CN" altLang="zh-CN" sz="1200" b="0" i="0" u="none" strike="noStrike" kern="1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12788" y="1582738"/>
            <a:ext cx="10594975" cy="39703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kern="1200" cap="none" spc="0" normalizeH="0" baseline="0" noProof="0" dirty="0">
                <a:latin typeface="+mn-ea"/>
                <a:ea typeface="+mn-ea"/>
                <a:cs typeface="+mn-cs"/>
              </a:rPr>
              <a:t>项目</a:t>
            </a:r>
            <a:r>
              <a:rPr kumimoji="0" lang="zh-CN" altLang="en-US" sz="2400" b="1" kern="1200" cap="none" spc="0" normalizeH="0" baseline="0" noProof="0" dirty="0" smtClean="0">
                <a:latin typeface="+mn-ea"/>
                <a:ea typeface="+mn-ea"/>
                <a:cs typeface="+mn-cs"/>
              </a:rPr>
              <a:t>类型：</a:t>
            </a:r>
            <a:r>
              <a:rPr kumimoji="0" lang="zh-CN" altLang="en-US" sz="2400" b="1" kern="1200" cap="none" spc="0" normalizeH="0" baseline="0" noProof="0" dirty="0" smtClean="0">
                <a:solidFill>
                  <a:srgbClr val="FF0000"/>
                </a:solidFill>
                <a:latin typeface="+mn-ea"/>
                <a:ea typeface="+mn-ea"/>
                <a:cs typeface="+mn-cs"/>
              </a:rPr>
              <a:t>科研</a:t>
            </a:r>
            <a:r>
              <a:rPr kumimoji="0" lang="zh-CN" altLang="en-US" sz="2400" b="1" kern="1200" cap="none" spc="0" normalizeH="0" baseline="0" noProof="0" dirty="0">
                <a:solidFill>
                  <a:srgbClr val="FF0000"/>
                </a:solidFill>
                <a:latin typeface="+mn-ea"/>
                <a:ea typeface="+mn-ea"/>
                <a:cs typeface="+mn-cs"/>
              </a:rPr>
              <a:t>课题</a:t>
            </a:r>
            <a:r>
              <a:rPr kumimoji="0" lang="en-US" altLang="zh-CN" sz="2400" b="1" kern="1200" cap="none" spc="0" normalizeH="0" baseline="0" noProof="0" dirty="0">
                <a:solidFill>
                  <a:srgbClr val="FF0000"/>
                </a:solidFill>
                <a:latin typeface="+mn-ea"/>
                <a:ea typeface="+mn-ea"/>
                <a:cs typeface="+mn-cs"/>
              </a:rPr>
              <a:t>/</a:t>
            </a:r>
            <a:r>
              <a:rPr kumimoji="0" lang="zh-CN" altLang="en-US" sz="2400" b="1" kern="1200" cap="none" spc="0" normalizeH="0" baseline="0" noProof="0" dirty="0">
                <a:solidFill>
                  <a:srgbClr val="FF0000"/>
                </a:solidFill>
                <a:latin typeface="+mn-ea"/>
                <a:ea typeface="+mn-ea"/>
                <a:cs typeface="+mn-cs"/>
              </a:rPr>
              <a:t>研究者</a:t>
            </a:r>
            <a:r>
              <a:rPr kumimoji="0" lang="zh-CN" altLang="en-US" sz="2400" b="1" kern="1200" cap="none" spc="0" normalizeH="0" baseline="0" noProof="0" dirty="0" smtClean="0">
                <a:solidFill>
                  <a:srgbClr val="FF0000"/>
                </a:solidFill>
                <a:latin typeface="+mn-ea"/>
                <a:ea typeface="+mn-ea"/>
                <a:cs typeface="+mn-cs"/>
              </a:rPr>
              <a:t>发起</a:t>
            </a:r>
            <a:r>
              <a:rPr kumimoji="0" lang="en-US" altLang="zh-CN" sz="2400" b="1" kern="1200" cap="none" spc="0" normalizeH="0" baseline="0" noProof="0" dirty="0" smtClean="0">
                <a:solidFill>
                  <a:srgbClr val="FF0000"/>
                </a:solidFill>
                <a:latin typeface="+mn-ea"/>
                <a:ea typeface="+mn-ea"/>
                <a:cs typeface="+mn-cs"/>
              </a:rPr>
              <a:t>/</a:t>
            </a:r>
            <a:r>
              <a:rPr kumimoji="0" lang="zh-CN" altLang="en-US" sz="2400" b="1" kern="1200" cap="none" spc="0" normalizeH="0" baseline="0" noProof="0" dirty="0" smtClean="0">
                <a:solidFill>
                  <a:srgbClr val="FF0000"/>
                </a:solidFill>
                <a:latin typeface="+mn-ea"/>
                <a:ea typeface="+mn-ea"/>
                <a:cs typeface="+mn-cs"/>
              </a:rPr>
              <a:t>新技术</a:t>
            </a:r>
            <a:endParaRPr kumimoji="0" lang="en-US" altLang="zh-CN" sz="2400" b="1" kern="1200" cap="none" spc="0" normalizeH="0" baseline="0" noProof="0" dirty="0" smtClean="0">
              <a:solidFill>
                <a:srgbClr val="FF0000"/>
              </a:solidFill>
              <a:latin typeface="+mn-ea"/>
              <a:ea typeface="+mn-ea"/>
              <a:cs typeface="+mn-cs"/>
            </a:endParaRPr>
          </a:p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kern="1200" cap="none" spc="0" normalizeH="0" baseline="0" noProof="0" dirty="0" smtClean="0">
                <a:latin typeface="+mn-ea"/>
                <a:ea typeface="+mn-ea"/>
                <a:cs typeface="+mn-cs"/>
              </a:rPr>
              <a:t>技术名称：</a:t>
            </a:r>
            <a:endParaRPr kumimoji="0" lang="en-US" altLang="zh-CN" sz="2400" b="1" kern="1200" cap="none" spc="0" normalizeH="0" baseline="0" noProof="0" dirty="0" smtClean="0">
              <a:latin typeface="+mn-ea"/>
              <a:ea typeface="+mn-ea"/>
              <a:cs typeface="+mn-cs"/>
            </a:endParaRPr>
          </a:p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kern="1200" cap="none" spc="0" normalizeH="0" baseline="0" noProof="0" dirty="0">
                <a:latin typeface="+mn-ea"/>
                <a:ea typeface="+mn-ea"/>
                <a:cs typeface="+mn-cs"/>
              </a:rPr>
              <a:t>申办方：</a:t>
            </a:r>
            <a:endParaRPr kumimoji="0" lang="en-US" altLang="zh-CN" sz="2400" b="1" kern="1200" cap="none" spc="0" normalizeH="0" baseline="0" noProof="0" dirty="0">
              <a:latin typeface="+mn-ea"/>
              <a:ea typeface="+mn-ea"/>
              <a:cs typeface="+mn-cs"/>
            </a:endParaRPr>
          </a:p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en-US" altLang="zh-CN" sz="2400" b="1" kern="1200" cap="none" spc="0" normalizeH="0" baseline="0" noProof="0" dirty="0">
                <a:latin typeface="+mn-ea"/>
                <a:ea typeface="+mn-ea"/>
                <a:cs typeface="+mn-cs"/>
              </a:rPr>
              <a:t>CRO</a:t>
            </a:r>
            <a:r>
              <a:rPr kumimoji="0" lang="zh-CN" altLang="en-US" sz="2400" b="1" kern="1200" cap="none" spc="0" normalizeH="0" baseline="0" noProof="0" dirty="0">
                <a:latin typeface="+mn-ea"/>
                <a:ea typeface="+mn-ea"/>
                <a:cs typeface="+mn-cs"/>
              </a:rPr>
              <a:t>公司：</a:t>
            </a:r>
            <a:endParaRPr kumimoji="0" lang="en-US" altLang="zh-CN" sz="2400" b="1" kern="1200" cap="none" spc="0" normalizeH="0" baseline="0" noProof="0" dirty="0">
              <a:latin typeface="+mn-ea"/>
              <a:ea typeface="+mn-ea"/>
              <a:cs typeface="+mn-cs"/>
            </a:endParaRPr>
          </a:p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kern="1200" cap="none" spc="0" normalizeH="0" baseline="0" noProof="0" dirty="0" smtClean="0">
                <a:latin typeface="+mn-ea"/>
                <a:ea typeface="+mn-ea"/>
                <a:cs typeface="+mn-cs"/>
              </a:rPr>
              <a:t>课题来源：</a:t>
            </a:r>
            <a:endParaRPr kumimoji="0" lang="en-US" altLang="zh-CN" sz="2400" b="1" kern="1200" cap="none" spc="0" normalizeH="0" baseline="0" noProof="0" dirty="0" smtClean="0">
              <a:latin typeface="+mn-ea"/>
              <a:ea typeface="+mn-ea"/>
              <a:cs typeface="+mn-cs"/>
            </a:endParaRPr>
          </a:p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kern="1200" cap="none" spc="0" normalizeH="0" baseline="0" noProof="0" dirty="0" smtClean="0">
                <a:latin typeface="+mn-ea"/>
                <a:ea typeface="+mn-ea"/>
                <a:cs typeface="+mn-cs"/>
              </a:rPr>
              <a:t>赞助方：</a:t>
            </a:r>
            <a:endParaRPr kumimoji="0" lang="en-US" altLang="zh-CN" sz="2400" b="1" kern="1200" cap="none" spc="0" normalizeH="0" baseline="0" noProof="0" dirty="0" smtClean="0">
              <a:latin typeface="+mn-ea"/>
              <a:ea typeface="+mn-ea"/>
              <a:cs typeface="+mn-cs"/>
            </a:endParaRPr>
          </a:p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kern="1200" cap="none" spc="0" normalizeH="0" baseline="0" noProof="0" dirty="0">
                <a:latin typeface="+mn-ea"/>
                <a:ea typeface="+mn-ea"/>
                <a:cs typeface="+mn-cs"/>
              </a:rPr>
              <a:t>项目性质（多中心</a:t>
            </a:r>
            <a:r>
              <a:rPr kumimoji="0" lang="en-US" altLang="zh-CN" sz="2400" b="1" kern="1200" cap="none" spc="0" normalizeH="0" baseline="0" noProof="0" dirty="0">
                <a:latin typeface="+mn-ea"/>
                <a:ea typeface="+mn-ea"/>
                <a:cs typeface="+mn-cs"/>
              </a:rPr>
              <a:t>/</a:t>
            </a:r>
            <a:r>
              <a:rPr kumimoji="0" lang="zh-CN" altLang="en-US" sz="2400" b="1" kern="1200" cap="none" spc="0" normalizeH="0" baseline="0" noProof="0" dirty="0">
                <a:latin typeface="+mn-ea"/>
                <a:ea typeface="+mn-ea"/>
                <a:cs typeface="+mn-cs"/>
              </a:rPr>
              <a:t>单中心</a:t>
            </a:r>
            <a:r>
              <a:rPr kumimoji="0" lang="zh-CN" altLang="en-US" sz="2400" b="1" kern="1200" cap="none" spc="0" normalizeH="0" baseline="0" noProof="0" dirty="0" smtClean="0">
                <a:latin typeface="+mn-ea"/>
                <a:ea typeface="+mn-ea"/>
                <a:cs typeface="+mn-cs"/>
              </a:rPr>
              <a:t>）：</a:t>
            </a:r>
            <a:endParaRPr kumimoji="0" lang="en-US" altLang="zh-CN" sz="2400" b="1" kern="1200" cap="none" spc="0" normalizeH="0" baseline="0" noProof="0" dirty="0">
              <a:latin typeface="+mn-ea"/>
              <a:ea typeface="+mn-ea"/>
              <a:cs typeface="+mn-cs"/>
            </a:endParaRPr>
          </a:p>
        </p:txBody>
      </p:sp>
      <p:pic>
        <p:nvPicPr>
          <p:cNvPr id="8" name="图片 17" descr="仁济logo.png"/>
          <p:cNvPicPr>
            <a:picLocks noChangeAspect="1" noChangeArrowheads="1"/>
          </p:cNvPicPr>
          <p:nvPr/>
        </p:nvPicPr>
        <p:blipFill>
          <a:blip r:embed="rId1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404" y="247133"/>
            <a:ext cx="1016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6" name="文本框 8"/>
          <p:cNvSpPr txBox="1"/>
          <p:nvPr/>
        </p:nvSpPr>
        <p:spPr>
          <a:xfrm>
            <a:off x="4313238" y="442913"/>
            <a:ext cx="2763837" cy="9239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None/>
            </a:pPr>
            <a:r>
              <a:rPr lang="zh-CN" altLang="en-US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科研项目适用本页</a:t>
            </a:r>
            <a:endParaRPr lang="en-US" altLang="zh-CN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None/>
            </a:pPr>
            <a:r>
              <a:rPr lang="zh-CN" altLang="en-US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（不适用的请删除本页）</a:t>
            </a:r>
            <a:endParaRPr lang="zh-CN" altLang="en-US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None/>
            </a:pPr>
            <a:endParaRPr lang="zh-CN" altLang="en-US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5127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450" y="239713"/>
            <a:ext cx="1014413" cy="7842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712788" y="1117600"/>
            <a:ext cx="10768013" cy="4445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566863" y="549275"/>
            <a:ext cx="5632450" cy="33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 pitchFamily="18" charset="0"/>
              </a:rPr>
              <a:t>试验用药物</a:t>
            </a:r>
            <a:r>
              <a:rPr kumimoji="0" lang="en-US" altLang="zh-CN" sz="2800" b="0" i="0" u="none" strike="noStrike" kern="1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 pitchFamily="18" charset="0"/>
              </a:rPr>
              <a:t>/</a:t>
            </a:r>
            <a:r>
              <a:rPr kumimoji="0" lang="zh-CN" altLang="en-US" sz="2800" b="0" i="0" u="none" strike="noStrike" kern="1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 pitchFamily="18" charset="0"/>
              </a:rPr>
              <a:t>器械信息</a:t>
            </a:r>
            <a:endParaRPr kumimoji="0" lang="zh-CN" altLang="en-US" sz="2800" b="0" i="0" u="none" strike="noStrike" kern="1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华文行楷" panose="02010800040101010101" pitchFamily="2" charset="-122"/>
              <a:ea typeface="华文行楷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12788" y="1187450"/>
            <a:ext cx="7458075" cy="61864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indent="-4572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kern="1200" cap="none" spc="0" normalizeH="0" baseline="0" noProof="0" dirty="0">
                <a:latin typeface="+mn-ea"/>
                <a:ea typeface="+mn-ea"/>
                <a:cs typeface="+mn-cs"/>
              </a:rPr>
              <a:t>试验</a:t>
            </a:r>
            <a:r>
              <a:rPr kumimoji="0" lang="zh-CN" altLang="en-US" sz="2400" b="1" kern="1200" cap="none" spc="0" normalizeH="0" baseline="0" noProof="0" dirty="0" smtClean="0">
                <a:latin typeface="+mn-ea"/>
                <a:ea typeface="+mn-ea"/>
                <a:cs typeface="+mn-cs"/>
              </a:rPr>
              <a:t>药物</a:t>
            </a:r>
            <a:r>
              <a:rPr kumimoji="0" lang="en-US" altLang="zh-CN" sz="2400" b="1" kern="1200" cap="none" spc="0" normalizeH="0" baseline="0" noProof="0" dirty="0" smtClean="0">
                <a:latin typeface="+mn-ea"/>
                <a:ea typeface="+mn-ea"/>
                <a:cs typeface="+mn-cs"/>
              </a:rPr>
              <a:t>/</a:t>
            </a:r>
            <a:r>
              <a:rPr kumimoji="0" lang="zh-CN" altLang="en-US" sz="2400" b="1" kern="1200" cap="none" spc="0" normalizeH="0" baseline="0" noProof="0" dirty="0" smtClean="0">
                <a:latin typeface="+mn-ea"/>
                <a:ea typeface="+mn-ea"/>
                <a:cs typeface="+mn-cs"/>
              </a:rPr>
              <a:t>器械</a:t>
            </a:r>
            <a:endParaRPr kumimoji="0" lang="en-US" altLang="zh-CN" sz="2400" b="1" kern="1200" cap="none" spc="0" normalizeH="0" baseline="0" noProof="0" dirty="0">
              <a:latin typeface="+mn-ea"/>
              <a:ea typeface="+mn-ea"/>
              <a:cs typeface="+mn-cs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药物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/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器械</a:t>
            </a: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名称：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有效成分：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生产</a:t>
            </a: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单位：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生产</a:t>
            </a: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批号：</a:t>
            </a:r>
            <a:endParaRPr kumimoji="0" lang="en-US" altLang="zh-CN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规格：</a:t>
            </a:r>
            <a:endParaRPr kumimoji="0" lang="en-US" altLang="zh-CN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方案规定的使用剂量：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kern="1200" cap="none" spc="0" normalizeH="0" baseline="0" noProof="0" dirty="0" smtClean="0">
                <a:latin typeface="+mn-ea"/>
                <a:ea typeface="+mn-ea"/>
                <a:cs typeface="+mn-cs"/>
              </a:rPr>
              <a:t>对照药物</a:t>
            </a:r>
            <a:r>
              <a:rPr kumimoji="0" lang="en-US" altLang="zh-CN" sz="2400" b="1" kern="1200" cap="none" spc="0" normalizeH="0" baseline="0" noProof="0" dirty="0" smtClean="0">
                <a:latin typeface="+mn-ea"/>
                <a:ea typeface="+mn-ea"/>
                <a:cs typeface="+mn-cs"/>
              </a:rPr>
              <a:t>/</a:t>
            </a:r>
            <a:r>
              <a:rPr kumimoji="0" lang="zh-CN" altLang="en-US" sz="2400" b="1" kern="1200" cap="none" spc="0" normalizeH="0" baseline="0" noProof="0" dirty="0" smtClean="0">
                <a:latin typeface="+mn-ea"/>
                <a:ea typeface="+mn-ea"/>
                <a:cs typeface="+mn-cs"/>
              </a:rPr>
              <a:t>器械</a:t>
            </a:r>
            <a:endParaRPr kumimoji="0" lang="en-US" altLang="zh-CN" sz="2400" b="1" kern="1200" cap="none" spc="0" normalizeH="0" baseline="0" noProof="0" dirty="0" smtClean="0">
              <a:latin typeface="+mn-ea"/>
              <a:ea typeface="+mn-ea"/>
              <a:cs typeface="+mn-cs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是否上市：</a:t>
            </a:r>
            <a:endParaRPr kumimoji="0" lang="en-US" altLang="zh-CN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批准上市的适应症：</a:t>
            </a:r>
            <a:endParaRPr kumimoji="0" lang="en-US" altLang="zh-CN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kumimoji="0" lang="zh-CN" altLang="en-US" sz="2400" kern="1200" cap="none" spc="0" normalizeH="0" baseline="0" noProof="0" dirty="0">
              <a:latin typeface="+mn-ea"/>
              <a:ea typeface="+mn-ea"/>
              <a:cs typeface="+mn-cs"/>
            </a:endParaRPr>
          </a:p>
        </p:txBody>
      </p:sp>
      <p:pic>
        <p:nvPicPr>
          <p:cNvPr id="6" name="图片 17" descr="仁济logo.png"/>
          <p:cNvPicPr>
            <a:picLocks noChangeAspect="1" noChangeArrowheads="1"/>
          </p:cNvPicPr>
          <p:nvPr/>
        </p:nvPicPr>
        <p:blipFill>
          <a:blip r:embed="rId1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404" y="247133"/>
            <a:ext cx="1016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450" y="239713"/>
            <a:ext cx="1014413" cy="7842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712788" y="1117600"/>
            <a:ext cx="10768013" cy="4445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566863" y="549275"/>
            <a:ext cx="3135313" cy="3825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 pitchFamily="18" charset="0"/>
              </a:rPr>
              <a:t>研究团队名单</a:t>
            </a:r>
            <a:endParaRPr kumimoji="0" lang="zh-CN" altLang="zh-CN" sz="2800" b="0" i="0" u="none" strike="noStrike" kern="1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华文行楷" panose="02010800040101010101" pitchFamily="2" charset="-122"/>
              <a:ea typeface="华文行楷" panose="02010800040101010101" pitchFamily="2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712788" y="1933575"/>
          <a:ext cx="10768013" cy="186055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15704"/>
                <a:gridCol w="1896824"/>
                <a:gridCol w="1988458"/>
                <a:gridCol w="2597405"/>
                <a:gridCol w="3469564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 smtClean="0"/>
                        <a:t>序号</a:t>
                      </a:r>
                      <a:endParaRPr lang="zh-CN" altLang="en-US" sz="2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 smtClean="0"/>
                        <a:t>研究者姓名</a:t>
                      </a:r>
                      <a:endParaRPr lang="zh-CN" altLang="en-US" sz="2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 smtClean="0"/>
                        <a:t>专业背景</a:t>
                      </a:r>
                      <a:endParaRPr lang="zh-CN" altLang="en-US" sz="2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 smtClean="0"/>
                        <a:t>是否获得</a:t>
                      </a:r>
                      <a:r>
                        <a:rPr lang="en-US" altLang="zh-CN" sz="2000" dirty="0" smtClean="0"/>
                        <a:t>GCP</a:t>
                      </a:r>
                      <a:r>
                        <a:rPr lang="zh-CN" altLang="en-US" sz="2000" dirty="0" smtClean="0"/>
                        <a:t>证书</a:t>
                      </a:r>
                      <a:endParaRPr lang="zh-CN" altLang="en-US" sz="2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 smtClean="0"/>
                        <a:t>负责事项</a:t>
                      </a:r>
                      <a:endParaRPr lang="zh-CN" altLang="en-US" sz="2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148289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244083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图片 17" descr="仁济logo.png"/>
          <p:cNvPicPr>
            <a:picLocks noChangeAspect="1" noChangeArrowheads="1"/>
          </p:cNvPicPr>
          <p:nvPr/>
        </p:nvPicPr>
        <p:blipFill>
          <a:blip r:embed="rId1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404" y="247133"/>
            <a:ext cx="1016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11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450" y="239713"/>
            <a:ext cx="1014413" cy="7842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712788" y="1117600"/>
            <a:ext cx="10768013" cy="4445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566863" y="549275"/>
            <a:ext cx="3135313" cy="3825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 pitchFamily="18" charset="0"/>
              </a:rPr>
              <a:t>研究中心名单</a:t>
            </a:r>
            <a:endParaRPr kumimoji="0" lang="zh-CN" altLang="zh-CN" sz="2800" b="0" i="0" u="none" strike="noStrike" kern="1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华文行楷" panose="02010800040101010101" pitchFamily="2" charset="-122"/>
              <a:ea typeface="华文行楷" panose="02010800040101010101" pitchFamily="2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712788" y="1603375"/>
          <a:ext cx="10768013" cy="18288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09557"/>
                <a:gridCol w="4354286"/>
                <a:gridCol w="3012124"/>
                <a:gridCol w="2691989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序号</a:t>
                      </a:r>
                      <a:endParaRPr lang="zh-CN" alt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研究中心名称</a:t>
                      </a:r>
                      <a:endParaRPr lang="zh-CN" alt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主要研究者</a:t>
                      </a:r>
                      <a:endParaRPr lang="zh-CN" alt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参与</a:t>
                      </a:r>
                      <a:r>
                        <a:rPr lang="en-US" altLang="zh-CN" dirty="0" smtClean="0"/>
                        <a:t>/</a:t>
                      </a:r>
                      <a:r>
                        <a:rPr lang="zh-CN" altLang="en-US" dirty="0" smtClean="0"/>
                        <a:t>组长</a:t>
                      </a:r>
                      <a:endParaRPr lang="zh-CN" alt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148289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244083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图片 17" descr="仁济logo.png"/>
          <p:cNvPicPr>
            <a:picLocks noChangeAspect="1" noChangeArrowheads="1"/>
          </p:cNvPicPr>
          <p:nvPr/>
        </p:nvPicPr>
        <p:blipFill>
          <a:blip r:embed="rId1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404" y="247133"/>
            <a:ext cx="1016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29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450" y="239713"/>
            <a:ext cx="1014413" cy="7842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712788" y="1117600"/>
            <a:ext cx="10768013" cy="4445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566863" y="549275"/>
            <a:ext cx="3135313" cy="3825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 pitchFamily="18" charset="0"/>
              </a:rPr>
              <a:t>研究背景</a:t>
            </a:r>
            <a:endParaRPr kumimoji="0" lang="zh-CN" altLang="en-US" sz="2800" b="0" i="0" u="none" strike="noStrike" kern="1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华文行楷" panose="02010800040101010101" pitchFamily="2" charset="-122"/>
              <a:ea typeface="华文行楷" panose="0201080004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5" name="图片 17" descr="仁济logo.png"/>
          <p:cNvPicPr>
            <a:picLocks noChangeAspect="1" noChangeArrowheads="1"/>
          </p:cNvPicPr>
          <p:nvPr/>
        </p:nvPicPr>
        <p:blipFill>
          <a:blip r:embed="rId1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404" y="247133"/>
            <a:ext cx="1016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矩形 5"/>
          <p:cNvSpPr/>
          <p:nvPr/>
        </p:nvSpPr>
        <p:spPr>
          <a:xfrm>
            <a:off x="712788" y="1701800"/>
            <a:ext cx="2387600" cy="4524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动物实验</a:t>
            </a:r>
            <a:endParaRPr kumimoji="0" lang="en-US" altLang="zh-CN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endParaRPr kumimoji="0" lang="en-US" altLang="zh-CN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文献基础</a:t>
            </a:r>
            <a:endParaRPr kumimoji="0" lang="en-US" altLang="zh-CN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endParaRPr kumimoji="0" lang="en-US" altLang="zh-CN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临床前研究</a:t>
            </a:r>
            <a:endParaRPr kumimoji="0" lang="en-US" altLang="zh-CN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endParaRPr kumimoji="0" lang="en-US" altLang="zh-CN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前期研究结果</a:t>
            </a:r>
            <a:endParaRPr kumimoji="0" lang="en-US" altLang="zh-CN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Tx/>
              <a:buNone/>
              <a:defRPr/>
            </a:pP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  <p:pic>
        <p:nvPicPr>
          <p:cNvPr id="9222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450" y="239713"/>
            <a:ext cx="1014413" cy="7842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712788" y="1117600"/>
            <a:ext cx="10768013" cy="4445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566863" y="549275"/>
            <a:ext cx="3135313" cy="3825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 pitchFamily="18" charset="0"/>
              </a:rPr>
              <a:t>研究意义及必要性</a:t>
            </a:r>
            <a:endParaRPr kumimoji="0" lang="zh-CN" altLang="zh-CN" sz="2800" b="0" i="0" u="none" strike="noStrike" kern="1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华文行楷" panose="02010800040101010101" pitchFamily="2" charset="-122"/>
              <a:ea typeface="华文行楷" panose="0201080004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5" name="图片 17" descr="仁济logo.png"/>
          <p:cNvPicPr>
            <a:picLocks noChangeAspect="1" noChangeArrowheads="1"/>
          </p:cNvPicPr>
          <p:nvPr/>
        </p:nvPicPr>
        <p:blipFill>
          <a:blip r:embed="rId1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404" y="247133"/>
            <a:ext cx="1016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450" y="239713"/>
            <a:ext cx="1014413" cy="7842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977</Words>
  <Application>WPS 演示</Application>
  <PresentationFormat>自定义</PresentationFormat>
  <Paragraphs>171</Paragraphs>
  <Slides>19</Slides>
  <Notes>12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30" baseType="lpstr">
      <vt:lpstr>Arial</vt:lpstr>
      <vt:lpstr>宋体</vt:lpstr>
      <vt:lpstr>Wingdings</vt:lpstr>
      <vt:lpstr>Calibri</vt:lpstr>
      <vt:lpstr>微软雅黑</vt:lpstr>
      <vt:lpstr>华文行楷</vt:lpstr>
      <vt:lpstr>Times New Roman</vt:lpstr>
      <vt:lpstr>楷体</vt:lpstr>
      <vt:lpstr>Arial Unicode MS</vt:lpstr>
      <vt:lpstr>Calibri Light</vt:lpstr>
      <vt:lpstr>Office 主题</vt:lpstr>
      <vt:lpstr>PowerPoint 演示文稿</vt:lpstr>
      <vt:lpstr>研究项目汇报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China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研究简介</dc:title>
  <dc:creator>User</dc:creator>
  <cp:lastModifiedBy>红霞</cp:lastModifiedBy>
  <cp:revision>32</cp:revision>
  <dcterms:created xsi:type="dcterms:W3CDTF">2018-04-09T08:39:00Z</dcterms:created>
  <dcterms:modified xsi:type="dcterms:W3CDTF">2022-02-22T06:37:01Z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801A89FF576C409098AC429D89D0E175</vt:lpwstr>
  </property>
  <property fmtid="{D5CDD505-2E9C-101B-9397-08002B2CF9AE}" pid="3" name="KSOProductBuildVer">
    <vt:lpwstr>2052-11.1.0.11365</vt:lpwstr>
  </property>
</Properties>
</file>