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0"/>
  </p:notesMasterIdLst>
  <p:sldIdLst>
    <p:sldId id="275" r:id="rId4"/>
    <p:sldId id="256" r:id="rId5"/>
    <p:sldId id="277" r:id="rId6"/>
    <p:sldId id="259" r:id="rId7"/>
    <p:sldId id="261" r:id="rId8"/>
    <p:sldId id="265" r:id="rId9"/>
    <p:sldId id="266" r:id="rId11"/>
    <p:sldId id="276" r:id="rId12"/>
    <p:sldId id="279" r:id="rId13"/>
    <p:sldId id="269" r:id="rId14"/>
    <p:sldId id="270" r:id="rId15"/>
    <p:sldId id="274" r:id="rId16"/>
    <p:sldId id="271" r:id="rId17"/>
    <p:sldId id="289" r:id="rId18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3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howGuides="1">
      <p:cViewPr>
        <p:scale>
          <a:sx n="100" d="100"/>
          <a:sy n="100" d="100"/>
        </p:scale>
        <p:origin x="-144" y="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C626BBE-6888-4AA4-B773-2AD30929B3CF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7411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741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8436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9459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946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048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048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150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150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2531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253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3555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3556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4579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458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2B853-F9FE-4D8E-8607-FF374F12DA7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2B853-F9FE-4D8E-8607-FF374F12DA7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2B853-F9FE-4D8E-8607-FF374F12DA7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2B853-F9FE-4D8E-8607-FF374F12DA7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2B853-F9FE-4D8E-8607-FF374F12DA7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2B853-F9FE-4D8E-8607-FF374F12DA7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2B853-F9FE-4D8E-8607-FF374F12DA7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2B853-F9FE-4D8E-8607-FF374F12DA7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2B853-F9FE-4D8E-8607-FF374F12DA7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2B853-F9FE-4D8E-8607-FF374F12DA7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2B853-F9FE-4D8E-8607-FF374F12DA7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2B853-F9FE-4D8E-8607-FF374F12DA7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2B853-F9FE-4D8E-8607-FF374F12DA7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2B853-F9FE-4D8E-8607-FF374F12DA7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2B853-F9FE-4D8E-8607-FF374F12DA7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2B853-F9FE-4D8E-8607-FF374F12DA7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2B853-F9FE-4D8E-8607-FF374F12DA7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2B853-F9FE-4D8E-8607-FF374F12DA7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2B853-F9FE-4D8E-8607-FF374F12DA7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2B853-F9FE-4D8E-8607-FF374F12DA7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2B853-F9FE-4D8E-8607-FF374F12DA7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2B853-F9FE-4D8E-8607-FF374F12DA7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100000">
              <a:schemeClr val="bg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2B853-F9FE-4D8E-8607-FF374F12DA7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100000">
              <a:schemeClr val="bg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2B853-F9FE-4D8E-8607-FF374F12DA7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文本框 3"/>
          <p:cNvSpPr txBox="1"/>
          <p:nvPr/>
        </p:nvSpPr>
        <p:spPr>
          <a:xfrm>
            <a:off x="914400" y="544513"/>
            <a:ext cx="10058400" cy="62471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200000"/>
              </a:lnSpc>
            </a:pPr>
            <a:r>
              <a:rPr lang="zh-CN" altLang="en-US" sz="32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本页为说明页</a:t>
            </a:r>
            <a:endParaRPr lang="en-US" altLang="zh-CN" sz="32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</a:t>
            </a: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模板所含文本内容项不得随意删除，若不涉及，请标注</a:t>
            </a: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NA/</a:t>
            </a:r>
            <a:r>
              <a:rPr lang="zh-CN" altLang="en-US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无，有疑问请及时联系伦理办公室</a:t>
            </a:r>
            <a:endParaRPr lang="en-US" altLang="zh-CN" sz="24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PPT</a:t>
            </a:r>
            <a:r>
              <a:rPr lang="zh-CN" altLang="en-US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做完后请与</a:t>
            </a: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PI</a:t>
            </a:r>
            <a:r>
              <a:rPr lang="zh-CN" altLang="en-US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确认内容是否合适，无误后于会前两天发送至伦理邮箱（</a:t>
            </a: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HZEYE_ec@163.com</a:t>
            </a:r>
            <a:r>
              <a:rPr lang="zh-CN" altLang="en-US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4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如有其它内容可自行加页，时间控制在</a:t>
            </a: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5-8</a:t>
            </a:r>
            <a:r>
              <a:rPr lang="zh-CN" altLang="en-US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分钟。汇报人要求为项目主要研究者或排在第二位的研究者，汇报人一定要对内容熟悉。</a:t>
            </a:r>
            <a:endParaRPr lang="en-US" altLang="zh-CN" sz="24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 </a:t>
            </a:r>
            <a:r>
              <a:rPr lang="zh-CN" altLang="en-US" sz="2400" u="sng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完成后删除此页</a:t>
            </a:r>
            <a:endParaRPr lang="zh-CN" altLang="en-US" sz="2400" u="sng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5632450" cy="3365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患者招募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方式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788" y="2046288"/>
            <a:ext cx="7458075" cy="286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拟采取的招募方式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招募所需材料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招募场所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</p:txBody>
      </p:sp>
      <p:pic>
        <p:nvPicPr>
          <p:cNvPr id="6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5632450" cy="3365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获取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患者</a:t>
            </a:r>
            <a:r>
              <a:rPr kumimoji="0" lang="zh-CN" altLang="en-US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知情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同意过程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71500" y="1717675"/>
            <a:ext cx="11620500" cy="3970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知情同意由谁做（是否经过培训）：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知情同意地点：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知情同意方法：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是否涉及以下内容：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特殊签订要求：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如，仅受试者本人签署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特定情况下可由法定代理人或家属代签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重新获取知情同意的规定及要求：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受试者撤回知情同意（后）的规定：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pic>
        <p:nvPicPr>
          <p:cNvPr id="6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5632450" cy="3825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知情同意内容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7963" y="1193800"/>
            <a:ext cx="6096000" cy="56324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风险与不适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预期获益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医疗保护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备选治疗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赔偿、补偿、研究费用、保险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保密性医疗保护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自愿性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样本适用范围及时限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发生损害后的治疗措施及费用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中途退出等受试者权利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pic>
        <p:nvPicPr>
          <p:cNvPr id="7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5632450" cy="3825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弱势群体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54050" y="1887538"/>
            <a:ext cx="7458075" cy="286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是否涉及弱势群体：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涉及种类：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必须纳入原因：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保护措施：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知情同意的签署要求等：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</p:txBody>
      </p:sp>
      <p:pic>
        <p:nvPicPr>
          <p:cNvPr id="6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1038543" y="473075"/>
            <a:ext cx="10956925" cy="3346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温州医科大学附属眼视光医院杭州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院区伦理委员会</a:t>
            </a:r>
            <a:endParaRPr kumimoji="0" lang="zh-CN" altLang="en-US" sz="32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9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9925" y="112713"/>
            <a:ext cx="1150938" cy="8874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标题 1"/>
          <p:cNvSpPr txBox="1"/>
          <p:nvPr/>
        </p:nvSpPr>
        <p:spPr bwMode="auto">
          <a:xfrm>
            <a:off x="1525588" y="2921000"/>
            <a:ext cx="9144000" cy="14700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p>
            <a:pPr marR="0" algn="ctr" defTabSz="9144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kern="0" cap="none" spc="0" normalizeH="0" baseline="0" noProof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望各位专家们提出宝贵意见，谢谢！</a:t>
            </a:r>
            <a:endParaRPr kumimoji="0" lang="en-US" altLang="zh-CN" sz="3200" b="1" kern="0" cap="none" spc="0" normalizeH="0" baseline="0" noProof="0" dirty="0">
              <a:solidFill>
                <a:schemeClr val="tx2"/>
              </a:solidFill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456113" y="1751013"/>
            <a:ext cx="3281363" cy="615950"/>
          </a:xfrm>
        </p:spPr>
        <p:txBody>
          <a:bodyPr vert="horz" wrap="square" lIns="91440" tIns="45720" rIns="91440" bIns="45720" numCol="1" rtlCol="0" anchor="b" anchorCtr="0" compatLnSpc="1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新技术新项目汇报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27063" y="2474913"/>
            <a:ext cx="10853738" cy="1317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项目名称：</a:t>
            </a:r>
            <a:endParaRPr kumimoji="0" lang="en-US" altLang="zh-CN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38543" y="473075"/>
            <a:ext cx="10956925" cy="3346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温州医科大学附属眼视光医院杭州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院区伦理委员会</a:t>
            </a:r>
            <a:endParaRPr kumimoji="0" lang="zh-CN" altLang="en-US" sz="32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69925" y="3900488"/>
            <a:ext cx="10768013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承担科室：</a:t>
            </a:r>
            <a:endParaRPr kumimoji="0" lang="en-US" altLang="zh-CN" sz="1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项目负责人：</a:t>
            </a:r>
            <a:endParaRPr kumimoji="0" lang="en-US" altLang="zh-CN" sz="1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3079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9925" y="112713"/>
            <a:ext cx="1150938" cy="8874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99" name="矩形 6"/>
          <p:cNvSpPr/>
          <p:nvPr/>
        </p:nvSpPr>
        <p:spPr>
          <a:xfrm>
            <a:off x="1566863" y="549275"/>
            <a:ext cx="2163762" cy="3825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ts val="1900"/>
              </a:lnSpc>
              <a:buNone/>
            </a:pPr>
            <a:r>
              <a:rPr lang="zh-CN" altLang="en-US" sz="2800" dirty="0">
                <a:solidFill>
                  <a:srgbClr val="002060"/>
                </a:solidFill>
                <a:latin typeface="Calibri" panose="020F0502020204030204" pitchFamily="34" charset="0"/>
                <a:ea typeface="华文行楷" panose="02010800040101010101" pitchFamily="2" charset="-122"/>
              </a:rPr>
              <a:t>概况</a:t>
            </a:r>
            <a:endParaRPr lang="zh-CN" altLang="zh-CN" sz="1200" dirty="0">
              <a:solidFill>
                <a:srgbClr val="002060"/>
              </a:solidFill>
              <a:latin typeface="Calibri" panose="020F0502020204030204" pitchFamily="34" charset="0"/>
              <a:ea typeface="华文行楷" panose="0201080004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2788" y="1582738"/>
            <a:ext cx="10594975" cy="3970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项目类型：</a:t>
            </a:r>
            <a:r>
              <a:rPr kumimoji="0" lang="zh-CN" altLang="en-US" sz="2400" b="1" kern="1200" cap="none" spc="0" normalizeH="0" baseline="0" noProof="0" dirty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新技术</a:t>
            </a:r>
            <a:endParaRPr kumimoji="0" lang="en-US" altLang="zh-CN" sz="2400" b="1" kern="1200" cap="none" spc="0" normalizeH="0" baseline="0" noProof="0" dirty="0">
              <a:solidFill>
                <a:srgbClr val="FF0000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技术名称：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申办方：</a:t>
            </a:r>
            <a:r>
              <a:rPr kumimoji="0" lang="zh-CN" altLang="en-US" sz="2400" b="1" kern="1200" cap="none" spc="0" normalizeH="0" baseline="0" noProof="0" dirty="0">
                <a:solidFill>
                  <a:srgbClr val="FF0000"/>
                </a:solidFill>
                <a:latin typeface="+mn-ea"/>
                <a:ea typeface="+mn-ea"/>
                <a:cs typeface="+mn-cs"/>
                <a:sym typeface="Wingdings" panose="05000000000000000000" pitchFamily="2" charset="2"/>
              </a:rPr>
              <a:t>（填公司，没有填“无”）</a:t>
            </a:r>
            <a:endParaRPr kumimoji="0" lang="en-US" altLang="zh-CN" sz="2400" b="1" kern="1200" cap="none" spc="0" normalizeH="0" baseline="0" noProof="0" dirty="0">
              <a:solidFill>
                <a:srgbClr val="FF0000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en-US" altLang="zh-CN" sz="2400" b="1" kern="1200" cap="none" spc="0" normalizeH="0" baseline="0" noProof="0" dirty="0">
                <a:latin typeface="+mn-ea"/>
                <a:ea typeface="+mn-ea"/>
                <a:cs typeface="+mn-cs"/>
              </a:rPr>
              <a:t>CRO</a:t>
            </a: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公司：</a:t>
            </a:r>
            <a:r>
              <a:rPr kumimoji="0" lang="zh-CN" altLang="en-US" sz="2400" b="1" kern="1200" cap="none" spc="0" normalizeH="0" baseline="0" noProof="0" dirty="0">
                <a:solidFill>
                  <a:srgbClr val="FF0000"/>
                </a:solidFill>
                <a:latin typeface="+mn-ea"/>
                <a:ea typeface="宋体" panose="02010600030101010101" pitchFamily="2" charset="-122"/>
                <a:cs typeface="+mn-cs"/>
                <a:sym typeface="Wingdings" panose="05000000000000000000" pitchFamily="2" charset="2"/>
              </a:rPr>
              <a:t>（填公司，没有填“无”）</a:t>
            </a:r>
            <a:endParaRPr kumimoji="0" lang="en-US" altLang="zh-CN" sz="2400" b="1" kern="1200" cap="none" spc="0" normalizeH="0" baseline="0" noProof="0" dirty="0">
              <a:solidFill>
                <a:srgbClr val="FF0000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课题来源</a:t>
            </a:r>
            <a:r>
              <a:rPr kumimoji="0" lang="en-US" altLang="zh-CN" sz="2400" b="1" kern="1200" cap="none" spc="0" normalizeH="0" baseline="0" noProof="0" dirty="0">
                <a:latin typeface="+mn-ea"/>
                <a:ea typeface="宋体" panose="02010600030101010101" pitchFamily="2" charset="-122"/>
                <a:cs typeface="+mn-cs"/>
                <a:sym typeface="Wingdings" panose="05000000000000000000" pitchFamily="2" charset="2"/>
              </a:rPr>
              <a:t>: </a:t>
            </a:r>
            <a:r>
              <a:rPr kumimoji="0" lang="en-US" altLang="zh-CN" sz="2400" b="1" kern="1200" cap="none" spc="0" normalizeH="0" baseline="0" noProof="0" dirty="0">
                <a:solidFill>
                  <a:srgbClr val="FF0000"/>
                </a:solidFill>
                <a:latin typeface="+mn-ea"/>
                <a:ea typeface="宋体" panose="02010600030101010101" pitchFamily="2" charset="-122"/>
                <a:cs typeface="+mn-cs"/>
                <a:sym typeface="Wingdings" panose="05000000000000000000" pitchFamily="2" charset="2"/>
              </a:rPr>
              <a:t>(</a:t>
            </a:r>
            <a:r>
              <a:rPr kumimoji="0" lang="zh-CN" altLang="en-US" sz="2400" b="1" kern="1200" cap="none" spc="0" normalizeH="0" baseline="0" noProof="0" dirty="0">
                <a:solidFill>
                  <a:srgbClr val="FF0000"/>
                </a:solidFill>
                <a:latin typeface="+mn-ea"/>
                <a:ea typeface="宋体" panose="02010600030101010101" pitchFamily="2" charset="-122"/>
                <a:cs typeface="+mn-cs"/>
                <a:sym typeface="Wingdings" panose="05000000000000000000" pitchFamily="2" charset="2"/>
              </a:rPr>
              <a:t>纵向课题写立项来源，横向课题写公司，其他归为院内课题</a:t>
            </a:r>
            <a:r>
              <a:rPr kumimoji="0" lang="en-US" altLang="zh-CN" sz="2400" b="1" kern="1200" cap="none" spc="0" normalizeH="0" baseline="0" noProof="0" dirty="0">
                <a:solidFill>
                  <a:srgbClr val="FF0000"/>
                </a:solidFill>
                <a:latin typeface="+mn-ea"/>
                <a:ea typeface="宋体" panose="02010600030101010101" pitchFamily="2" charset="-122"/>
                <a:cs typeface="+mn-cs"/>
                <a:sym typeface="Wingdings" panose="05000000000000000000" pitchFamily="2" charset="2"/>
              </a:rPr>
              <a:t>)</a:t>
            </a:r>
            <a:endParaRPr kumimoji="0" lang="en-US" altLang="zh-CN" sz="2400" b="1" kern="1200" cap="none" spc="0" normalizeH="0" baseline="0" noProof="0" dirty="0">
              <a:solidFill>
                <a:srgbClr val="FF0000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赞助方：</a:t>
            </a:r>
            <a:r>
              <a:rPr kumimoji="0" lang="zh-CN" altLang="en-US" sz="2400" b="1" kern="1200" cap="none" spc="0" normalizeH="0" baseline="0" noProof="0" dirty="0">
                <a:solidFill>
                  <a:srgbClr val="FF0000"/>
                </a:solidFill>
                <a:latin typeface="+mn-ea"/>
                <a:ea typeface="宋体" panose="02010600030101010101" pitchFamily="2" charset="-122"/>
                <a:cs typeface="+mn-cs"/>
                <a:sym typeface="Wingdings" panose="05000000000000000000" pitchFamily="2" charset="2"/>
              </a:rPr>
              <a:t>（没有填“无”）</a:t>
            </a:r>
            <a:endParaRPr kumimoji="0" lang="en-US" altLang="zh-CN" sz="2400" b="1" kern="1200" cap="none" spc="0" normalizeH="0" baseline="0" noProof="0" dirty="0">
              <a:solidFill>
                <a:srgbClr val="FF0000"/>
              </a:solidFill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项目性质（多中心</a:t>
            </a:r>
            <a:r>
              <a:rPr kumimoji="0" lang="en-US" altLang="zh-CN" sz="2400" b="1" kern="1200" cap="none" spc="0" normalizeH="0" baseline="0" noProof="0" dirty="0"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单中心）：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</p:txBody>
      </p:sp>
      <p:pic>
        <p:nvPicPr>
          <p:cNvPr id="8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3135313" cy="3365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团队名单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712788" y="1933575"/>
          <a:ext cx="10768013" cy="186055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15708"/>
                <a:gridCol w="1896834"/>
                <a:gridCol w="1988469"/>
                <a:gridCol w="2597419"/>
                <a:gridCol w="3469582"/>
              </a:tblGrid>
              <a:tr h="39651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序号</a:t>
                      </a:r>
                      <a:endParaRPr lang="zh-CN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 marT="45751" marB="45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姓名</a:t>
                      </a:r>
                      <a:endParaRPr lang="zh-CN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 marT="45751" marB="45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专业背景</a:t>
                      </a:r>
                      <a:endParaRPr lang="zh-CN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 marT="45751" marB="45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是否参加过该项技术</a:t>
                      </a:r>
                      <a:endParaRPr lang="zh-CN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 marT="45751" marB="45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负责事项</a:t>
                      </a:r>
                      <a:endParaRPr lang="zh-CN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 marT="45751" marB="45751"/>
                </a:tc>
              </a:tr>
              <a:tr h="366010"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51" marB="45751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51" marB="45751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51" marB="45751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51" marB="45751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51" marB="45751"/>
                </a:tc>
              </a:tr>
              <a:tr h="366010"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51" marB="45751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51" marB="45751"/>
                </a:tc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51" marB="45751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51" marB="45751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51" marB="45751"/>
                </a:tc>
              </a:tr>
              <a:tr h="366010"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51" marB="45751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51" marB="45751"/>
                </a:tc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51" marB="45751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51" marB="45751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51" marB="45751"/>
                </a:tc>
              </a:tr>
              <a:tr h="366010"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51" marB="45751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51" marB="45751"/>
                </a:tc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T="45751" marB="45751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51" marB="45751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T="45751" marB="45751"/>
                </a:tc>
              </a:tr>
            </a:tbl>
          </a:graphicData>
        </a:graphic>
      </p:graphicFrame>
      <p:pic>
        <p:nvPicPr>
          <p:cNvPr id="6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3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3135313" cy="3365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意义及必要性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0" name="TextBox 1"/>
          <p:cNvSpPr txBox="1"/>
          <p:nvPr/>
        </p:nvSpPr>
        <p:spPr>
          <a:xfrm>
            <a:off x="1566863" y="1819275"/>
            <a:ext cx="9529762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dirty="0">
                <a:latin typeface="Calibri" panose="020F0502020204030204" pitchFamily="34" charset="0"/>
              </a:rPr>
              <a:t>国内外开展现状</a:t>
            </a:r>
            <a:r>
              <a:rPr lang="zh-CN" altLang="en-US" dirty="0">
                <a:latin typeface="Calibri" panose="020F0502020204030204" pitchFamily="34" charset="0"/>
              </a:rPr>
              <a:t>，</a:t>
            </a:r>
            <a:r>
              <a:rPr lang="zh-CN" altLang="zh-CN" dirty="0">
                <a:latin typeface="Calibri" panose="020F0502020204030204" pitchFamily="34" charset="0"/>
              </a:rPr>
              <a:t>该项目的适应症、禁忌症以及开展该项目的目的、意义（如果是替代已开展的技术则应说明新技术的优势所在</a:t>
            </a:r>
            <a:r>
              <a:rPr lang="zh-CN" altLang="en-US" dirty="0">
                <a:latin typeface="Calibri" panose="020F0502020204030204" pitchFamily="34" charset="0"/>
              </a:rPr>
              <a:t>，看完请删除本段文字。</a:t>
            </a:r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3135313" cy="3825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目的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712788" y="1770063"/>
            <a:ext cx="11364913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开展新技术的目的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Tx/>
              <a:buNone/>
              <a:defRPr/>
            </a:pP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pic>
        <p:nvPicPr>
          <p:cNvPr id="717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3135313" cy="3825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技术概况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788" y="1503363"/>
            <a:ext cx="8707438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社会效益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经济效益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成熟度及治愈率等背景资料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kern="1200" cap="none" spc="0" normalizeH="0" baseline="0" noProof="0" dirty="0">
              <a:latin typeface="+mn-lt"/>
              <a:ea typeface="+mn-ea"/>
              <a:cs typeface="+mn-cs"/>
            </a:endParaRPr>
          </a:p>
        </p:txBody>
      </p:sp>
      <p:pic>
        <p:nvPicPr>
          <p:cNvPr id="6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3135313" cy="3794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方法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6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/>
          <p:nvPr/>
        </p:nvSpPr>
        <p:spPr>
          <a:xfrm>
            <a:off x="1058863" y="1744663"/>
            <a:ext cx="7092950" cy="5603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（新技术新项目具体实施）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pic>
        <p:nvPicPr>
          <p:cNvPr id="9222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2788" y="1117600"/>
            <a:ext cx="10768013" cy="444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66863" y="549275"/>
            <a:ext cx="3135313" cy="3825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技术实施过程</a:t>
            </a:r>
            <a:endParaRPr kumimoji="0" lang="zh-CN" altLang="en-US" sz="2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788" y="1503363"/>
            <a:ext cx="8707438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并发症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禁忌症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L="342900" marR="0" indent="-342900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n"/>
              <a:defRPr/>
            </a:pPr>
            <a:r>
              <a:rPr kumimoji="0" lang="zh-CN" altLang="en-US" sz="2400" b="1" kern="1200" cap="none" spc="0" normalizeH="0" baseline="0" noProof="0" dirty="0">
                <a:latin typeface="+mn-ea"/>
                <a:ea typeface="+mn-ea"/>
                <a:cs typeface="+mn-cs"/>
              </a:rPr>
              <a:t>风险预防、处置措施</a:t>
            </a:r>
            <a:endParaRPr kumimoji="0" lang="en-US" altLang="zh-CN" sz="2400" b="1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kern="1200" cap="none" spc="0" normalizeH="0" baseline="0" noProof="0" dirty="0">
              <a:latin typeface="+mn-lt"/>
              <a:ea typeface="+mn-ea"/>
              <a:cs typeface="+mn-cs"/>
            </a:endParaRPr>
          </a:p>
        </p:txBody>
      </p:sp>
      <p:pic>
        <p:nvPicPr>
          <p:cNvPr id="6" name="图片 17" descr="仁济logo.png"/>
          <p:cNvPicPr>
            <a:picLocks noChangeAspect="1" noChangeArrowheads="1"/>
          </p:cNvPicPr>
          <p:nvPr/>
        </p:nvPicPr>
        <p:blipFill>
          <a:blip r:embed="rId1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4" y="247133"/>
            <a:ext cx="101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39713"/>
            <a:ext cx="1014413" cy="784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800</Words>
  <Application>WPS 演示</Application>
  <PresentationFormat>自定义</PresentationFormat>
  <Paragraphs>107</Paragraphs>
  <Slides>14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Arial</vt:lpstr>
      <vt:lpstr>宋体</vt:lpstr>
      <vt:lpstr>Wingdings</vt:lpstr>
      <vt:lpstr>Calibri</vt:lpstr>
      <vt:lpstr>Calibri Light</vt:lpstr>
      <vt:lpstr>微软雅黑</vt:lpstr>
      <vt:lpstr>华文行楷</vt:lpstr>
      <vt:lpstr>Times New Roman</vt:lpstr>
      <vt:lpstr>楷体</vt:lpstr>
      <vt:lpstr>Arial Unicode MS</vt:lpstr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新技术新项目汇报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研究简介</dc:title>
  <dc:creator>User</dc:creator>
  <cp:lastModifiedBy>红霞</cp:lastModifiedBy>
  <cp:revision>34</cp:revision>
  <dcterms:created xsi:type="dcterms:W3CDTF">2018-04-09T08:39:55Z</dcterms:created>
  <dcterms:modified xsi:type="dcterms:W3CDTF">2022-01-17T02:30:42Z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C782746C18CD47E0AECDDF2C65B37FC3</vt:lpwstr>
  </property>
  <property fmtid="{D5CDD505-2E9C-101B-9397-08002B2CF9AE}" pid="3" name="KSOProductBuildVer">
    <vt:lpwstr>2052-11.1.0.11294</vt:lpwstr>
  </property>
</Properties>
</file>